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</p:sldIdLst>
  <p:sldSz cy="6858000" cx="9144000"/>
  <p:notesSz cx="6858000" cy="9144000"/>
  <p:embeddedFontLst>
    <p:embeddedFont>
      <p:font typeface="Overlock"/>
      <p:regular r:id="rId65"/>
      <p:bold r:id="rId66"/>
      <p:italic r:id="rId67"/>
      <p:boldItalic r:id="rId68"/>
    </p:embeddedFont>
    <p:embeddedFont>
      <p:font typeface="Tahoma"/>
      <p:regular r:id="rId69"/>
      <p:bold r:id="rId7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2C06057E-130A-489E-BA3F-C459CDD8F17B}">
  <a:tblStyle styleId="{2C06057E-130A-489E-BA3F-C459CDD8F17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57256EAC-336C-4DAF-B13D-68E8BF6A022F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fill>
          <a:solidFill>
            <a:srgbClr val="CFD7E7"/>
          </a:solidFill>
        </a:fill>
      </a:tcStyle>
    </a:band1H>
    <a:band2H>
      <a:tcTxStyle/>
    </a:band2H>
    <a:band1V>
      <a:tcTxStyle/>
      <a:tcStyle>
        <a:fill>
          <a:solidFill>
            <a:srgbClr val="CFD7E7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70" Type="http://schemas.openxmlformats.org/officeDocument/2006/relationships/font" Target="fonts/Tahoma-bold.fntdata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20" Type="http://schemas.openxmlformats.org/officeDocument/2006/relationships/slide" Target="slides/slide14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22" Type="http://schemas.openxmlformats.org/officeDocument/2006/relationships/slide" Target="slides/slide16.xml"/><Relationship Id="rId66" Type="http://schemas.openxmlformats.org/officeDocument/2006/relationships/font" Target="fonts/Overlock-bold.fntdata"/><Relationship Id="rId21" Type="http://schemas.openxmlformats.org/officeDocument/2006/relationships/slide" Target="slides/slide15.xml"/><Relationship Id="rId65" Type="http://schemas.openxmlformats.org/officeDocument/2006/relationships/font" Target="fonts/Overlock-regular.fntdata"/><Relationship Id="rId24" Type="http://schemas.openxmlformats.org/officeDocument/2006/relationships/slide" Target="slides/slide18.xml"/><Relationship Id="rId68" Type="http://schemas.openxmlformats.org/officeDocument/2006/relationships/font" Target="fonts/Overlock-boldItalic.fntdata"/><Relationship Id="rId23" Type="http://schemas.openxmlformats.org/officeDocument/2006/relationships/slide" Target="slides/slide17.xml"/><Relationship Id="rId67" Type="http://schemas.openxmlformats.org/officeDocument/2006/relationships/font" Target="fonts/Overlock-italic.fntdata"/><Relationship Id="rId60" Type="http://schemas.openxmlformats.org/officeDocument/2006/relationships/slide" Target="slides/slide54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69" Type="http://schemas.openxmlformats.org/officeDocument/2006/relationships/font" Target="fonts/Tahoma-regular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slide" Target="slides/slide53.xml"/><Relationship Id="rId14" Type="http://schemas.openxmlformats.org/officeDocument/2006/relationships/slide" Target="slides/slide8.xml"/><Relationship Id="rId58" Type="http://schemas.openxmlformats.org/officeDocument/2006/relationships/slide" Target="slides/slide5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Shape 94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90" name="Shape 1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Shape 191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02" name="Shape 2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Shape 203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1" name="Shape 2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Shape 212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22" name="Shape 2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Shape 223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Shape 231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Shape 23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Shape 26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Shape 27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Shape 28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Shape 29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101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Shape 30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Shape 30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Shape 33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Shape 35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Shape 36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Shape 36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Shape 37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Shape 38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hape 3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Shape 38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Shape 39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Shape 110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99" name="Shape 3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Shape 400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6" name="Shape 40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hape 4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Shape 41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Shape 4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Shape 41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hape 4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Shape 42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Shape 4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Shape 43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hape 4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Shape 4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Shape 44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Shape 4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Shape 45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Shape 4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Shape 47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Shape 117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Shape 4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Shape 48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2" name="Shape 49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hape 4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Shape 50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6" name="Shape 50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Shape 51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Shape 51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Shape 5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Shape 52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Shape 5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0" name="Shape 53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Shape 5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Shape 53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Shape 5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2" name="Shape 54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Shape 126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Shape 5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8" name="Shape 54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Shape 5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Shape 55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Shape 56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Shape 56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Shape 57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575" name="Shape 5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Shape 576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Shape 5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4" name="Shape 58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Shape 5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2" name="Shape 59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Shape 5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0" name="Shape 60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Shape 60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08" name="Shape 6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9" name="Shape 60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Shape 135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Shape 144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Shape 157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Shape 168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4" name="Shape 7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4" name="Shape 8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Shape 8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9" name="Shape 8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Shape 9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Text and Clip Art" type="txAndClipArt">
  <p:cSld name="TEXT_AND_CLIPAR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" name="Shape 34"/>
          <p:cNvSpPr/>
          <p:nvPr>
            <p:ph idx="2" type="clipArt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Relationship Id="rId4" Type="http://schemas.openxmlformats.org/officeDocument/2006/relationships/image" Target="../media/image14.png"/><Relationship Id="rId5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Relationship Id="rId4" Type="http://schemas.openxmlformats.org/officeDocument/2006/relationships/image" Target="../media/image14.png"/><Relationship Id="rId5" Type="http://schemas.openxmlformats.org/officeDocument/2006/relationships/image" Target="../media/image7.jpg"/><Relationship Id="rId6" Type="http://schemas.openxmlformats.org/officeDocument/2006/relationships/image" Target="../media/image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jpg"/></Relationships>
</file>

<file path=ppt/slides/_rels/slide13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www.languagesonline.org.uk/" TargetMode="External"/><Relationship Id="rId4" Type="http://schemas.openxmlformats.org/officeDocument/2006/relationships/hyperlink" Target="http://www.languagesonline.org.uk/" TargetMode="External"/><Relationship Id="rId9" Type="http://schemas.openxmlformats.org/officeDocument/2006/relationships/image" Target="../media/image4.jpg"/><Relationship Id="rId5" Type="http://schemas.openxmlformats.org/officeDocument/2006/relationships/hyperlink" Target="http://www.languagesonline.org.uk/" TargetMode="External"/><Relationship Id="rId6" Type="http://schemas.openxmlformats.org/officeDocument/2006/relationships/image" Target="../media/image5.jpg"/><Relationship Id="rId7" Type="http://schemas.openxmlformats.org/officeDocument/2006/relationships/image" Target="../media/image14.png"/><Relationship Id="rId8" Type="http://schemas.openxmlformats.org/officeDocument/2006/relationships/image" Target="../media/image1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g"/></Relationships>
</file>

<file path=ppt/slides/_rels/slide15.xml.rels><?xml version="1.0" encoding="UTF-8" standalone="yes"?><Relationships xmlns="http://schemas.openxmlformats.org/package/2006/relationships"><Relationship Id="rId11" Type="http://schemas.openxmlformats.org/officeDocument/2006/relationships/image" Target="../media/image29.png"/><Relationship Id="rId10" Type="http://schemas.openxmlformats.org/officeDocument/2006/relationships/image" Target="../media/image15.png"/><Relationship Id="rId13" Type="http://schemas.openxmlformats.org/officeDocument/2006/relationships/image" Target="../media/image12.jpg"/><Relationship Id="rId1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jpg"/><Relationship Id="rId4" Type="http://schemas.openxmlformats.org/officeDocument/2006/relationships/image" Target="../media/image11.jpg"/><Relationship Id="rId9" Type="http://schemas.openxmlformats.org/officeDocument/2006/relationships/image" Target="../media/image17.jpg"/><Relationship Id="rId15" Type="http://schemas.openxmlformats.org/officeDocument/2006/relationships/image" Target="../media/image20.jpg"/><Relationship Id="rId14" Type="http://schemas.openxmlformats.org/officeDocument/2006/relationships/image" Target="../media/image4.jpg"/><Relationship Id="rId16" Type="http://schemas.openxmlformats.org/officeDocument/2006/relationships/image" Target="../media/image31.png"/><Relationship Id="rId5" Type="http://schemas.openxmlformats.org/officeDocument/2006/relationships/image" Target="../media/image10.png"/><Relationship Id="rId6" Type="http://schemas.openxmlformats.org/officeDocument/2006/relationships/image" Target="../media/image21.png"/><Relationship Id="rId7" Type="http://schemas.openxmlformats.org/officeDocument/2006/relationships/image" Target="../media/image19.png"/><Relationship Id="rId8" Type="http://schemas.openxmlformats.org/officeDocument/2006/relationships/image" Target="../media/image3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jpg"/><Relationship Id="rId4" Type="http://schemas.openxmlformats.org/officeDocument/2006/relationships/image" Target="../media/image32.png"/><Relationship Id="rId5" Type="http://schemas.openxmlformats.org/officeDocument/2006/relationships/image" Target="../media/image11.jpg"/><Relationship Id="rId6" Type="http://schemas.openxmlformats.org/officeDocument/2006/relationships/image" Target="../media/image10.png"/><Relationship Id="rId7" Type="http://schemas.openxmlformats.org/officeDocument/2006/relationships/image" Target="../media/image2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0.jpg"/><Relationship Id="rId4" Type="http://schemas.openxmlformats.org/officeDocument/2006/relationships/image" Target="../media/image26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jpg"/><Relationship Id="rId4" Type="http://schemas.openxmlformats.org/officeDocument/2006/relationships/image" Target="../media/image1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2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png"/><Relationship Id="rId4" Type="http://schemas.openxmlformats.org/officeDocument/2006/relationships/image" Target="../media/image27.png"/><Relationship Id="rId9" Type="http://schemas.openxmlformats.org/officeDocument/2006/relationships/image" Target="../media/image23.png"/><Relationship Id="rId5" Type="http://schemas.openxmlformats.org/officeDocument/2006/relationships/image" Target="../media/image36.png"/><Relationship Id="rId6" Type="http://schemas.openxmlformats.org/officeDocument/2006/relationships/image" Target="../media/image34.png"/><Relationship Id="rId7" Type="http://schemas.openxmlformats.org/officeDocument/2006/relationships/image" Target="../media/image24.png"/><Relationship Id="rId8" Type="http://schemas.openxmlformats.org/officeDocument/2006/relationships/image" Target="../media/image2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5.jpg"/><Relationship Id="rId4" Type="http://schemas.openxmlformats.org/officeDocument/2006/relationships/image" Target="../media/image24.png"/><Relationship Id="rId9" Type="http://schemas.openxmlformats.org/officeDocument/2006/relationships/image" Target="../media/image34.png"/><Relationship Id="rId5" Type="http://schemas.openxmlformats.org/officeDocument/2006/relationships/image" Target="../media/image18.png"/><Relationship Id="rId6" Type="http://schemas.openxmlformats.org/officeDocument/2006/relationships/image" Target="../media/image36.png"/><Relationship Id="rId7" Type="http://schemas.openxmlformats.org/officeDocument/2006/relationships/image" Target="../media/image28.png"/><Relationship Id="rId8" Type="http://schemas.openxmlformats.org/officeDocument/2006/relationships/image" Target="../media/image2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5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2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8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1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0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1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1.jpg"/><Relationship Id="rId4" Type="http://schemas.openxmlformats.org/officeDocument/2006/relationships/image" Target="../media/image40.png"/><Relationship Id="rId9" Type="http://schemas.openxmlformats.org/officeDocument/2006/relationships/image" Target="../media/image44.jpg"/><Relationship Id="rId5" Type="http://schemas.openxmlformats.org/officeDocument/2006/relationships/image" Target="../media/image55.jpg"/><Relationship Id="rId6" Type="http://schemas.openxmlformats.org/officeDocument/2006/relationships/image" Target="../media/image33.png"/><Relationship Id="rId7" Type="http://schemas.openxmlformats.org/officeDocument/2006/relationships/image" Target="../media/image42.png"/><Relationship Id="rId8" Type="http://schemas.openxmlformats.org/officeDocument/2006/relationships/image" Target="../media/image47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6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2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5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3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3.jp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8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54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52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56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5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49.jp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50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hyperlink" Target="https://www.thefamouspeople.com/profiles/toni-kroos-14575.php" TargetMode="Externa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2.jp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2.jp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2.jp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2.jp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Relationship Id="rId4" Type="http://schemas.openxmlformats.org/officeDocument/2006/relationships/image" Target="../media/image14.png"/><Relationship Id="rId5" Type="http://schemas.openxmlformats.org/officeDocument/2006/relationships/image" Target="../media/image12.jpg"/><Relationship Id="rId6" Type="http://schemas.openxmlformats.org/officeDocument/2006/relationships/image" Target="../media/image4.jpg"/><Relationship Id="rId7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Relationship Id="rId4" Type="http://schemas.openxmlformats.org/officeDocument/2006/relationships/image" Target="../media/image8.png"/><Relationship Id="rId5" Type="http://schemas.openxmlformats.org/officeDocument/2006/relationships/image" Target="../media/image7.jpg"/><Relationship Id="rId6" Type="http://schemas.openxmlformats.org/officeDocument/2006/relationships/image" Target="../media/image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ctrTitle"/>
          </p:nvPr>
        </p:nvSpPr>
        <p:spPr>
          <a:xfrm>
            <a:off x="4321175" y="1071563"/>
            <a:ext cx="4643438" cy="4214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3200" u="none" cap="none" strike="noStrike">
                <a:solidFill>
                  <a:srgbClr val="FF0000"/>
                </a:solidFill>
                <a:latin typeface="Overlock"/>
                <a:ea typeface="Overlock"/>
                <a:cs typeface="Overlock"/>
                <a:sym typeface="Overlock"/>
              </a:rPr>
              <a:t>Die Fußball-Weltmeisterschaft</a:t>
            </a:r>
            <a:br>
              <a:rPr b="0" i="0" lang="en-GB" sz="3200" u="none" cap="none" strike="noStrike">
                <a:solidFill>
                  <a:srgbClr val="FF0000"/>
                </a:solidFill>
                <a:latin typeface="Overlock"/>
                <a:ea typeface="Overlock"/>
                <a:cs typeface="Overlock"/>
                <a:sym typeface="Overlock"/>
              </a:rPr>
            </a:br>
            <a:br>
              <a:rPr b="0" i="0" lang="en-GB" sz="3200" u="none" cap="none" strike="noStrike">
                <a:solidFill>
                  <a:srgbClr val="FF0000"/>
                </a:solidFill>
                <a:latin typeface="Overlock"/>
                <a:ea typeface="Overlock"/>
                <a:cs typeface="Overlock"/>
                <a:sym typeface="Overlock"/>
              </a:rPr>
            </a:br>
            <a:r>
              <a:rPr b="0" i="0" lang="en-GB" sz="32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 </a:t>
            </a:r>
            <a:br>
              <a:rPr b="0" i="0" lang="en-GB" sz="32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</a:br>
            <a:r>
              <a:rPr b="0" i="0" lang="en-GB" sz="32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Russland, 2018</a:t>
            </a:r>
            <a:br>
              <a:rPr b="0" i="0" lang="en-GB" sz="32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</a:br>
            <a:br>
              <a:rPr b="0" i="0" lang="en-GB" sz="32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</a:br>
            <a:endParaRPr b="0" i="0" sz="3200" u="none" cap="none" strike="noStrike">
              <a:solidFill>
                <a:srgbClr val="FF0000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pic>
        <p:nvPicPr>
          <p:cNvPr id="97" name="Shape 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1913" y="1268413"/>
            <a:ext cx="2879725" cy="3176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/>
        </p:nvSpPr>
        <p:spPr>
          <a:xfrm>
            <a:off x="2000250" y="500063"/>
            <a:ext cx="2714625" cy="316547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000000"/>
                </a:solidFill>
                <a:latin typeface="Overlock"/>
                <a:ea typeface="Overlock"/>
                <a:cs typeface="Overlock"/>
                <a:sym typeface="Overlock"/>
              </a:rPr>
              <a:t>Er heißt </a:t>
            </a: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Mesut Özil.</a:t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sp>
        <p:nvSpPr>
          <p:cNvPr id="180" name="Shape 180"/>
          <p:cNvSpPr/>
          <p:nvPr/>
        </p:nvSpPr>
        <p:spPr>
          <a:xfrm>
            <a:off x="6143625" y="3000375"/>
            <a:ext cx="2714625" cy="317023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000000"/>
                </a:solidFill>
                <a:latin typeface="Overlock"/>
                <a:ea typeface="Overlock"/>
                <a:cs typeface="Overlock"/>
                <a:sym typeface="Overlock"/>
              </a:rPr>
              <a:t>Er heißt Cristiano Ronaldo.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sp>
        <p:nvSpPr>
          <p:cNvPr id="181" name="Shape 181"/>
          <p:cNvSpPr/>
          <p:nvPr/>
        </p:nvSpPr>
        <p:spPr>
          <a:xfrm>
            <a:off x="2643188" y="3995738"/>
            <a:ext cx="2857500" cy="286226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000000"/>
                </a:solidFill>
                <a:latin typeface="Overlock"/>
                <a:ea typeface="Overlock"/>
                <a:cs typeface="Overlock"/>
                <a:sym typeface="Overlock"/>
              </a:rPr>
              <a:t>Er heißt Lionel Messi.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sp>
        <p:nvSpPr>
          <p:cNvPr id="182" name="Shape 182"/>
          <p:cNvSpPr txBox="1"/>
          <p:nvPr/>
        </p:nvSpPr>
        <p:spPr>
          <a:xfrm>
            <a:off x="4859338" y="260350"/>
            <a:ext cx="1873250" cy="95408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Lives in London</a:t>
            </a:r>
            <a:endParaRPr/>
          </a:p>
          <a:p>
            <a:pPr indent="0" lvl="0" marL="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Comes from Germany</a:t>
            </a:r>
            <a:endParaRPr/>
          </a:p>
        </p:txBody>
      </p:sp>
      <p:sp>
        <p:nvSpPr>
          <p:cNvPr id="183" name="Shape 183"/>
          <p:cNvSpPr txBox="1"/>
          <p:nvPr/>
        </p:nvSpPr>
        <p:spPr>
          <a:xfrm>
            <a:off x="3635375" y="5900738"/>
            <a:ext cx="1873250" cy="95408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Lives in Barcelona</a:t>
            </a:r>
            <a:endParaRPr/>
          </a:p>
          <a:p>
            <a:pPr indent="0" lvl="0" marL="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Comes from Argentina</a:t>
            </a:r>
            <a:endParaRPr/>
          </a:p>
        </p:txBody>
      </p:sp>
      <p:sp>
        <p:nvSpPr>
          <p:cNvPr id="184" name="Shape 184"/>
          <p:cNvSpPr txBox="1"/>
          <p:nvPr/>
        </p:nvSpPr>
        <p:spPr>
          <a:xfrm>
            <a:off x="6807200" y="5216525"/>
            <a:ext cx="2051050" cy="95408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Lives in Madrid</a:t>
            </a:r>
            <a:endParaRPr/>
          </a:p>
          <a:p>
            <a:pPr indent="0" lvl="0" marL="0" marR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Comes from Portugal</a:t>
            </a:r>
            <a:endParaRPr/>
          </a:p>
        </p:txBody>
      </p:sp>
      <p:pic>
        <p:nvPicPr>
          <p:cNvPr id="185" name="Shape 1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0063" y="476250"/>
            <a:ext cx="1466850" cy="201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2125" y="3946525"/>
            <a:ext cx="2071688" cy="2762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3.bp.blogspot.com/-8tGRrYj8WRQ/VtcdpPaig4I/AAAAAAABBXw/pf6LL3uI6xA/s400/2015%2BACEO%2BSoza%2B-%2BCristiano%2BRonaldo%2B-%2Bof%2B5a.jpg" id="187" name="Shape 18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61188" y="234950"/>
            <a:ext cx="1900237" cy="2573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9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9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9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0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>
            <p:ph type="title"/>
          </p:nvPr>
        </p:nvSpPr>
        <p:spPr>
          <a:xfrm>
            <a:off x="571500" y="-214313"/>
            <a:ext cx="8229600" cy="1143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Wie sehen sie aus?</a:t>
            </a: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0" y="3214688"/>
            <a:ext cx="5951538" cy="3387725"/>
          </a:xfrm>
          <a:prstGeom prst="cloudCallout">
            <a:avLst>
              <a:gd fmla="val -29157" name="adj1"/>
              <a:gd fmla="val 31898" name="adj2"/>
            </a:avLst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sportlich 		groß</a:t>
            </a:r>
            <a:endParaRPr/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kräftig 		klein		</a:t>
            </a:r>
            <a:endParaRPr b="0" i="0" sz="1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kurze Haare	braune Haare	eine Glatte	</a:t>
            </a:r>
            <a:r>
              <a:rPr b="0" i="0" lang="en-GB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		</a:t>
            </a: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braune Augen</a:t>
            </a:r>
            <a:r>
              <a:rPr b="0" i="0" lang="en-GB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	mittelgroß		</a:t>
            </a:r>
            <a:r>
              <a:rPr b="0" i="0" lang="en-GB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r>
              <a:rPr b="0" i="0" lang="en-GB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schwarze Haare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Shape 195"/>
          <p:cNvSpPr/>
          <p:nvPr/>
        </p:nvSpPr>
        <p:spPr>
          <a:xfrm>
            <a:off x="5072063" y="4684713"/>
            <a:ext cx="4071937" cy="1939925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GB" sz="2400" u="sng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Partnerarbeit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Person 1, wie sieht Tim aus?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Person 2, Tim ist groß.  Er hat braune Augen und...............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6" name="Shape 1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850" y="866775"/>
            <a:ext cx="1700213" cy="233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Shape 19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91063" y="866775"/>
            <a:ext cx="1752600" cy="2336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3.bp.blogspot.com/-8tGRrYj8WRQ/VtcdpPaig4I/AAAAAAABBXw/pf6LL3uI6xA/s400/2015%2BACEO%2BSoza%2B-%2BCristiano%2BRonaldo%2B-%2Bof%2B5a.jpg" id="198" name="Shape 19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32613" y="842963"/>
            <a:ext cx="1741487" cy="23606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m Cahill celebrates a goal for the Socceroos" id="199" name="Shape 199"/>
          <p:cNvPicPr preferRelativeResize="0"/>
          <p:nvPr/>
        </p:nvPicPr>
        <p:blipFill rotWithShape="1">
          <a:blip r:embed="rId6">
            <a:alphaModFix/>
          </a:blip>
          <a:srcRect b="0" l="23852" r="20560" t="0"/>
          <a:stretch/>
        </p:blipFill>
        <p:spPr>
          <a:xfrm>
            <a:off x="2384425" y="866775"/>
            <a:ext cx="1946275" cy="233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Was passt zusammen?</a:t>
            </a:r>
            <a:endParaRPr b="0" i="0" sz="44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graphicFrame>
        <p:nvGraphicFramePr>
          <p:cNvPr id="206" name="Shape 206"/>
          <p:cNvGraphicFramePr/>
          <p:nvPr/>
        </p:nvGraphicFramePr>
        <p:xfrm>
          <a:off x="2916238" y="1268413"/>
          <a:ext cx="3000000" cy="3000000"/>
        </p:xfrm>
        <a:graphic>
          <a:graphicData uri="http://schemas.openxmlformats.org/drawingml/2006/table">
            <a:tbl>
              <a:tblPr bandRow="1" firstCol="1" firstRow="1">
                <a:noFill/>
                <a:tableStyleId>{57256EAC-336C-4DAF-B13D-68E8BF6A022F}</a:tableStyleId>
              </a:tblPr>
              <a:tblGrid>
                <a:gridCol w="2951950"/>
                <a:gridCol w="2951950"/>
              </a:tblGrid>
              <a:tr h="5473700">
                <a:tc>
                  <a:txBody>
                    <a:bodyPr>
                      <a:noAutofit/>
                    </a:bodyPr>
                    <a:lstStyle/>
                    <a:p>
                      <a:pPr indent="0" lvl="0" marL="4572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/>
                        <a:t> </a:t>
                      </a:r>
                      <a:endParaRPr sz="1000"/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Ich heiße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Mein Geburtstag ist am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Ich bin im Jahr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Ich bin in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In der Weltmeisterschaft 2018 spiele ich für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Normalerweise spiele ich für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Ich bin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Ich bin </a:t>
                      </a:r>
                      <a:r>
                        <a:rPr b="0" lang="en-GB" sz="1800" u="sng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verheiratet</a:t>
                      </a: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. 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Meine Frau heißt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Meine Kinder heißen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Meine Spielposition ist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Noto Sans Symbols"/>
                        <a:buChar char="∙"/>
                      </a:pPr>
                      <a:r>
                        <a:rPr b="0" lang="en-GB" sz="18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Auf meinem Trikot steht die Nummer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</a:txBody>
                  <a:tcPr marT="0" marB="0" marR="61475" marL="61475">
                    <a:solidFill>
                      <a:srgbClr val="92D05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/>
                        <a:t> 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Millwall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4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Rebekah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Mittelfeldspieler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6. Dezember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Tim Cahill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Stürmer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Australien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Sydney </a:t>
                      </a:r>
                      <a:r>
                        <a:rPr b="0" lang="en-GB" sz="2000" u="sng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geboren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1979 </a:t>
                      </a:r>
                      <a:r>
                        <a:rPr b="0" lang="en-GB" sz="2000" u="sng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geboren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-342900" lvl="0" marL="34290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Noto Sans Symbols"/>
                        <a:buChar char="∙"/>
                      </a:pP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Kyah, Shae,</a:t>
                      </a:r>
                      <a:r>
                        <a:rPr b="0" lang="en-GB" sz="2000">
                          <a:latin typeface="Overlock"/>
                          <a:ea typeface="Overlock"/>
                          <a:cs typeface="Overlock"/>
                          <a:sym typeface="Overlock"/>
                        </a:rPr>
                        <a:t> Sienna und Cruz</a:t>
                      </a:r>
                      <a:endParaRPr b="0" sz="1100">
                        <a:latin typeface="Overlock"/>
                        <a:ea typeface="Overlock"/>
                        <a:cs typeface="Overlock"/>
                        <a:sym typeface="Overlock"/>
                      </a:endParaRPr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/>
                        <a:t> </a:t>
                      </a:r>
                      <a:endParaRPr sz="1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0" marB="0" marR="61475" marL="61475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207" name="Shape 207"/>
          <p:cNvSpPr/>
          <p:nvPr/>
        </p:nvSpPr>
        <p:spPr>
          <a:xfrm>
            <a:off x="1941513" y="457200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im Cahill celebrates a goal for the Socceroos" id="208" name="Shape 208"/>
          <p:cNvPicPr preferRelativeResize="0"/>
          <p:nvPr/>
        </p:nvPicPr>
        <p:blipFill rotWithShape="1">
          <a:blip r:embed="rId3">
            <a:alphaModFix/>
          </a:blip>
          <a:srcRect b="0" l="23852" r="20560" t="0"/>
          <a:stretch/>
        </p:blipFill>
        <p:spPr>
          <a:xfrm>
            <a:off x="650875" y="1660525"/>
            <a:ext cx="1946275" cy="233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idx="1" type="body"/>
          </p:nvPr>
        </p:nvSpPr>
        <p:spPr>
          <a:xfrm>
            <a:off x="142875" y="3644900"/>
            <a:ext cx="5424488" cy="3070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Write as much as you can about one of the players, or the mascot Zabivaka. You could use the information on the previous slide as a prompt.</a:t>
            </a:r>
            <a:endParaRPr b="0" i="0" sz="3200" u="sng" cap="none" strike="noStrike">
              <a:solidFill>
                <a:schemeClr val="hlink"/>
              </a:solidFill>
              <a:latin typeface="Overlock"/>
              <a:ea typeface="Overlock"/>
              <a:cs typeface="Overlock"/>
              <a:sym typeface="Overlock"/>
              <a:hlinkClick r:id="rId3"/>
            </a:endParaRPr>
          </a:p>
          <a:p>
            <a:pPr indent="-228600" lvl="0" marL="3429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sng" cap="none" strike="noStrike">
              <a:solidFill>
                <a:schemeClr val="hlink"/>
              </a:solidFill>
              <a:latin typeface="Trebuchet MS"/>
              <a:ea typeface="Trebuchet MS"/>
              <a:cs typeface="Trebuchet MS"/>
              <a:sym typeface="Trebuchet MS"/>
              <a:hlinkClick r:id="rId4"/>
            </a:endParaRPr>
          </a:p>
          <a:p>
            <a:pPr indent="-228600" lvl="0" marL="3429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sng" cap="none" strike="noStrike">
              <a:solidFill>
                <a:schemeClr val="hlink"/>
              </a:solidFill>
              <a:latin typeface="Trebuchet MS"/>
              <a:ea typeface="Trebuchet MS"/>
              <a:cs typeface="Trebuchet MS"/>
              <a:sym typeface="Trebuchet MS"/>
              <a:hlinkClick r:id="rId5"/>
            </a:endParaRPr>
          </a:p>
        </p:txBody>
      </p:sp>
      <p:pic>
        <p:nvPicPr>
          <p:cNvPr id="215" name="Shape 2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3850" y="723900"/>
            <a:ext cx="1700213" cy="233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Shape 2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91063" y="723900"/>
            <a:ext cx="1752600" cy="233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Shape 217"/>
          <p:cNvPicPr preferRelativeResize="0"/>
          <p:nvPr/>
        </p:nvPicPr>
        <p:blipFill rotWithShape="1">
          <a:blip r:embed="rId8">
            <a:alphaModFix/>
          </a:blip>
          <a:srcRect b="0" l="52940" r="4903" t="0"/>
          <a:stretch/>
        </p:blipFill>
        <p:spPr>
          <a:xfrm>
            <a:off x="6269038" y="3902075"/>
            <a:ext cx="2112962" cy="28082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m Cahill celebrates a goal for the Socceroos" id="218" name="Shape 218"/>
          <p:cNvPicPr preferRelativeResize="0"/>
          <p:nvPr/>
        </p:nvPicPr>
        <p:blipFill rotWithShape="1">
          <a:blip r:embed="rId9">
            <a:alphaModFix/>
          </a:blip>
          <a:srcRect b="0" l="23852" r="20560" t="0"/>
          <a:stretch/>
        </p:blipFill>
        <p:spPr>
          <a:xfrm>
            <a:off x="2354263" y="704850"/>
            <a:ext cx="1944687" cy="2336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3.bp.blogspot.com/-8tGRrYj8WRQ/VtcdpPaig4I/AAAAAAABBXw/pf6LL3uI6xA/s400/2015%2BACEO%2BSoza%2B-%2BCristiano%2BRonaldo%2B-%2Bof%2B5a.jpg" id="219" name="Shape 21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835775" y="739775"/>
            <a:ext cx="1741488" cy="2360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/>
          <p:nvPr>
            <p:ph type="title"/>
          </p:nvPr>
        </p:nvSpPr>
        <p:spPr>
          <a:xfrm>
            <a:off x="3286125" y="2774950"/>
            <a:ext cx="5572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Teil 2</a:t>
            </a:r>
            <a:b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Lernziel </a:t>
            </a:r>
            <a:endParaRPr/>
          </a:p>
        </p:txBody>
      </p:sp>
      <p:sp>
        <p:nvSpPr>
          <p:cNvPr id="226" name="Shape 226"/>
          <p:cNvSpPr txBox="1"/>
          <p:nvPr>
            <p:ph idx="1" type="body"/>
          </p:nvPr>
        </p:nvSpPr>
        <p:spPr>
          <a:xfrm>
            <a:off x="3286125" y="4100513"/>
            <a:ext cx="5572125" cy="1614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going to describe some of the countries taking part in the World Cup</a:t>
            </a:r>
            <a:endParaRPr/>
          </a:p>
        </p:txBody>
      </p:sp>
      <p:sp>
        <p:nvSpPr>
          <p:cNvPr id="227" name="Shape 227"/>
          <p:cNvSpPr txBox="1"/>
          <p:nvPr/>
        </p:nvSpPr>
        <p:spPr>
          <a:xfrm>
            <a:off x="357188" y="428625"/>
            <a:ext cx="82867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Länder, Sprachen und Kultur</a:t>
            </a:r>
            <a:endParaRPr b="0" i="0" sz="44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28" name="Shape 228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468313" y="3141663"/>
            <a:ext cx="2382837" cy="3167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>
            <p:ph idx="1" type="body"/>
          </p:nvPr>
        </p:nvSpPr>
        <p:spPr>
          <a:xfrm>
            <a:off x="436563" y="476250"/>
            <a:ext cx="8229600" cy="1042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Welche Flaggen passen zu welchen Ländern zusammen?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5" name="Shape 235"/>
          <p:cNvGrpSpPr/>
          <p:nvPr/>
        </p:nvGrpSpPr>
        <p:grpSpPr>
          <a:xfrm>
            <a:off x="14288" y="1697038"/>
            <a:ext cx="9144000" cy="5151437"/>
            <a:chOff x="-285750" y="1765300"/>
            <a:chExt cx="9429750" cy="5151438"/>
          </a:xfrm>
        </p:grpSpPr>
        <p:pic>
          <p:nvPicPr>
            <p:cNvPr descr="See full size image" id="236" name="Shape 2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571625" y="2011363"/>
              <a:ext cx="1295400" cy="781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t3.gstatic.com/images?q=tbn:bm5_7jSQz5_rjM:http://www.pre-host.com/porosia/whois/images/french-flag.png" id="237" name="Shape 23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643063" y="3332956"/>
              <a:ext cx="1219200" cy="8096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descr="http://t1.gstatic.com/images?q=tbn:SDfNzlJ3fIuqBM:http://agrino.org/esc/2009/swiss_flag.gif" id="238" name="Shape 238"/>
            <p:cNvSpPr/>
            <p:nvPr/>
          </p:nvSpPr>
          <p:spPr>
            <a:xfrm>
              <a:off x="1643063" y="4725988"/>
              <a:ext cx="1152525" cy="7715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Shape 239"/>
            <p:cNvSpPr/>
            <p:nvPr/>
          </p:nvSpPr>
          <p:spPr>
            <a:xfrm>
              <a:off x="1143446" y="2797175"/>
              <a:ext cx="2357438" cy="357187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Shape 240"/>
            <p:cNvSpPr/>
            <p:nvPr/>
          </p:nvSpPr>
          <p:spPr>
            <a:xfrm>
              <a:off x="3643313" y="2797175"/>
              <a:ext cx="2357438" cy="357187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Shape 241"/>
            <p:cNvSpPr/>
            <p:nvPr/>
          </p:nvSpPr>
          <p:spPr>
            <a:xfrm>
              <a:off x="6143178" y="2797175"/>
              <a:ext cx="2357438" cy="357187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Shape 242"/>
            <p:cNvSpPr/>
            <p:nvPr/>
          </p:nvSpPr>
          <p:spPr>
            <a:xfrm>
              <a:off x="3500883" y="4154487"/>
              <a:ext cx="2357438" cy="357188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Shape 243"/>
            <p:cNvSpPr/>
            <p:nvPr/>
          </p:nvSpPr>
          <p:spPr>
            <a:xfrm>
              <a:off x="6000750" y="4154487"/>
              <a:ext cx="2357438" cy="357188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Shape 244"/>
            <p:cNvSpPr/>
            <p:nvPr/>
          </p:nvSpPr>
          <p:spPr>
            <a:xfrm>
              <a:off x="1071413" y="5726113"/>
              <a:ext cx="2357438" cy="357188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Shape 245"/>
            <p:cNvSpPr/>
            <p:nvPr/>
          </p:nvSpPr>
          <p:spPr>
            <a:xfrm>
              <a:off x="3571280" y="5726113"/>
              <a:ext cx="2357438" cy="357188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Shape 246"/>
            <p:cNvSpPr/>
            <p:nvPr/>
          </p:nvSpPr>
          <p:spPr>
            <a:xfrm>
              <a:off x="6072783" y="5726113"/>
              <a:ext cx="2357438" cy="357188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-285750" y="6084888"/>
              <a:ext cx="9429750" cy="8318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</a:pPr>
              <a:r>
                <a:rPr b="0" i="0" lang="en-GB" sz="24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Argentinien, Brasilien, Deutschland, Australien, Frankreich,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</a:pPr>
              <a:r>
                <a:rPr b="0" i="0" lang="en-GB" sz="2400" u="none" cap="none" strike="noStrik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Portugal, Senegal, die Schweiz, Spanien.</a:t>
              </a:r>
              <a:endPara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descr="brlarge[1]" id="248" name="Shape 24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687513" y="4797425"/>
              <a:ext cx="1319212" cy="928688"/>
            </a:xfrm>
            <a:prstGeom prst="rect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miter lim="800000"/>
              <a:headEnd len="sm" w="sm" type="none"/>
              <a:tailEnd len="sm" w="sm" type="none"/>
            </a:ln>
          </p:spPr>
        </p:pic>
        <p:pic>
          <p:nvPicPr>
            <p:cNvPr descr="arlarge[1]" id="249" name="Shape 249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4203700" y="1924050"/>
              <a:ext cx="1277938" cy="846138"/>
            </a:xfrm>
            <a:prstGeom prst="rect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miter lim="800000"/>
              <a:headEnd len="sm" w="sm" type="none"/>
              <a:tailEnd len="sm" w="sm" type="none"/>
            </a:ln>
          </p:spPr>
        </p:pic>
        <p:pic>
          <p:nvPicPr>
            <p:cNvPr descr="eslarge[1]" id="250" name="Shape 250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071938" y="4813300"/>
              <a:ext cx="1357312" cy="896938"/>
            </a:xfrm>
            <a:prstGeom prst="rect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miter lim="800000"/>
              <a:headEnd len="sm" w="sm" type="none"/>
              <a:tailEnd len="sm" w="sm" type="none"/>
            </a:ln>
          </p:spPr>
        </p:pic>
        <p:pic>
          <p:nvPicPr>
            <p:cNvPr descr="chlarge[1]" id="251" name="Shape 25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4334867" y="3322638"/>
              <a:ext cx="830262" cy="8302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2" name="Shape 252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733425" y="1789113"/>
              <a:ext cx="733425" cy="10080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3" name="Shape 253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3465513" y="1765300"/>
              <a:ext cx="738187" cy="984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4" name="Shape 254"/>
            <p:cNvSpPr/>
            <p:nvPr/>
          </p:nvSpPr>
          <p:spPr>
            <a:xfrm>
              <a:off x="999380" y="4154487"/>
              <a:ext cx="2357438" cy="357188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55" name="Shape 25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742113" y="1858963"/>
            <a:ext cx="1300162" cy="865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Shape 25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454775" y="3195638"/>
            <a:ext cx="1355725" cy="90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Shape 257"/>
          <p:cNvPicPr preferRelativeResize="0"/>
          <p:nvPr/>
        </p:nvPicPr>
        <p:blipFill rotWithShape="1">
          <a:blip r:embed="rId13">
            <a:alphaModFix/>
          </a:blip>
          <a:srcRect b="0" l="52940" r="4903" t="0"/>
          <a:stretch/>
        </p:blipFill>
        <p:spPr>
          <a:xfrm>
            <a:off x="222250" y="4443413"/>
            <a:ext cx="1023938" cy="1362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m Cahill celebrates a goal for the Socceroos" id="258" name="Shape 258"/>
          <p:cNvPicPr preferRelativeResize="0"/>
          <p:nvPr/>
        </p:nvPicPr>
        <p:blipFill rotWithShape="1">
          <a:blip r:embed="rId14">
            <a:alphaModFix/>
          </a:blip>
          <a:srcRect b="0" l="23852" r="20560" t="0"/>
          <a:stretch/>
        </p:blipFill>
        <p:spPr>
          <a:xfrm>
            <a:off x="8075613" y="4659313"/>
            <a:ext cx="781050" cy="939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3.bp.blogspot.com/-8tGRrYj8WRQ/VtcdpPaig4I/AAAAAAABBXw/pf6LL3uI6xA/s400/2015%2BACEO%2BSoza%2B-%2BCristiano%2BRonaldo%2B-%2Bof%2B5a.jpg" id="259" name="Shape 259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7932738" y="3113088"/>
            <a:ext cx="703262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lag of Australia.svg" id="260" name="Shape 260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6248400" y="4732338"/>
            <a:ext cx="1727200" cy="86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/>
          <p:nvPr>
            <p:ph type="title"/>
          </p:nvPr>
        </p:nvSpPr>
        <p:spPr>
          <a:xfrm>
            <a:off x="0" y="571500"/>
            <a:ext cx="88582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Welche Farben hat die ............Flagge?</a:t>
            </a:r>
            <a:endParaRPr/>
          </a:p>
        </p:txBody>
      </p:sp>
      <p:sp>
        <p:nvSpPr>
          <p:cNvPr id="266" name="Shape 266"/>
          <p:cNvSpPr txBox="1"/>
          <p:nvPr>
            <p:ph idx="1" type="body"/>
          </p:nvPr>
        </p:nvSpPr>
        <p:spPr>
          <a:xfrm>
            <a:off x="987425" y="2114550"/>
            <a:ext cx="8156575" cy="3186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b="0" i="0" lang="en-GB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 Fahne von Deutschland ist schwarz, rot und gold.</a:t>
            </a:r>
            <a:endParaRPr/>
          </a:p>
          <a:p>
            <a:pPr indent="-342900" lvl="0" marL="342900" marR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b="0" i="0" lang="en-GB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 Fahne von der Schweiz ist ___________________.</a:t>
            </a:r>
            <a:endParaRPr/>
          </a:p>
          <a:p>
            <a:pPr indent="-342900" lvl="0" marL="342900" marR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b="0" i="0" lang="en-GB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 Fahne von ____________________________.</a:t>
            </a:r>
            <a:endParaRPr/>
          </a:p>
          <a:p>
            <a:pPr indent="-342900" lvl="0" marL="342900" marR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b="0" i="0" lang="en-GB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 Fahne ________________________________.</a:t>
            </a:r>
            <a:endParaRPr/>
          </a:p>
          <a:p>
            <a:pPr indent="-342900" lvl="0" marL="342900" marR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Char char="•"/>
            </a:pPr>
            <a:r>
              <a:rPr b="0" i="0" lang="en-GB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Die______________________________________.</a:t>
            </a:r>
            <a:endParaRPr/>
          </a:p>
        </p:txBody>
      </p:sp>
      <p:sp>
        <p:nvSpPr>
          <p:cNvPr id="267" name="Shape 267"/>
          <p:cNvSpPr txBox="1"/>
          <p:nvPr/>
        </p:nvSpPr>
        <p:spPr>
          <a:xfrm>
            <a:off x="0" y="5516563"/>
            <a:ext cx="9144000" cy="12017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GB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Was ist deine Lieblingsflagge?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8" name="Shape 268"/>
          <p:cNvGrpSpPr/>
          <p:nvPr/>
        </p:nvGrpSpPr>
        <p:grpSpPr>
          <a:xfrm>
            <a:off x="107950" y="1606550"/>
            <a:ext cx="928688" cy="3359150"/>
            <a:chOff x="107504" y="1606550"/>
            <a:chExt cx="928688" cy="3359150"/>
          </a:xfrm>
        </p:grpSpPr>
        <p:pic>
          <p:nvPicPr>
            <p:cNvPr descr="See full size image" id="269" name="Shape 26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9729" y="1606550"/>
              <a:ext cx="857250" cy="5857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hlarge[1]" id="270" name="Shape 27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56717" y="2203450"/>
              <a:ext cx="830262" cy="8302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ttp://t3.gstatic.com/images?q=tbn:bm5_7jSQz5_rjM:http://www.pre-host.com/porosia/whois/images/french-flag.png" id="271" name="Shape 27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07504" y="3629025"/>
              <a:ext cx="928688" cy="6175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brlarge[1]" id="272" name="Shape 27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29729" y="4332288"/>
              <a:ext cx="900113" cy="633412"/>
            </a:xfrm>
            <a:prstGeom prst="rect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miter lim="800000"/>
              <a:headEnd len="sm" w="sm" type="none"/>
              <a:tailEnd len="sm" w="sm" type="none"/>
            </a:ln>
          </p:spPr>
        </p:pic>
      </p:grpSp>
      <p:pic>
        <p:nvPicPr>
          <p:cNvPr id="273" name="Shape 27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6363" y="3098800"/>
            <a:ext cx="930275" cy="4651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samapsandflags.co.za/Flags%20Page%20Pictures/World%20Cup%20Countries%202010.jpg" id="278" name="Shape 2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Shape 279"/>
          <p:cNvSpPr/>
          <p:nvPr/>
        </p:nvSpPr>
        <p:spPr>
          <a:xfrm>
            <a:off x="500063" y="1209675"/>
            <a:ext cx="8143875" cy="508000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2400" u="sng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Was ist die Hauptstadt von Australien?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sng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Die Haupstadt von Australien ist Canberra.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2400" u="sng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Partnerarbeit</a:t>
            </a:r>
            <a:r>
              <a:rPr b="0" i="0" lang="en-GB" sz="2400" u="sng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, stell diese Frage f</a:t>
            </a:r>
            <a:r>
              <a:rPr b="0" i="0" lang="en-GB" sz="2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ü</a:t>
            </a:r>
            <a:r>
              <a:rPr b="0" i="0" lang="en-GB" sz="2400" u="sng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 die folgenden 5 L</a:t>
            </a:r>
            <a:r>
              <a:rPr b="0" i="0" lang="en-GB" sz="2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ä</a:t>
            </a:r>
            <a:r>
              <a:rPr b="0" i="0" lang="en-GB" sz="2400" u="sng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nder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Argentinien (Buenos Aires)		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Deutschland (Berlin)	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Iran (Tehran)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Frankreich (Paris)		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Tunesien (Tunis)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://www.istockphoto.com/file_thumbview_approve/7804795/2/istockphoto_7804795-fountain-pen-cartoon.jpg" id="280" name="Shape 28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00938" y="2428875"/>
            <a:ext cx="1162050" cy="361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 Sprachen</a:t>
            </a:r>
            <a:endParaRPr/>
          </a:p>
        </p:txBody>
      </p:sp>
      <p:sp>
        <p:nvSpPr>
          <p:cNvPr id="286" name="Shape 286"/>
          <p:cNvSpPr/>
          <p:nvPr/>
        </p:nvSpPr>
        <p:spPr>
          <a:xfrm>
            <a:off x="4932363" y="274638"/>
            <a:ext cx="3084512" cy="2360612"/>
          </a:xfrm>
          <a:prstGeom prst="wedgeEllipseCallout">
            <a:avLst>
              <a:gd fmla="val -100319" name="adj1"/>
              <a:gd fmla="val 107648" name="adj2"/>
            </a:avLst>
          </a:prstGeom>
          <a:solidFill>
            <a:schemeClr val="lt1"/>
          </a:solidFill>
          <a:ln cap="flat" cmpd="sng" w="25400">
            <a:solidFill>
              <a:srgbClr val="F7964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 meinem Land spricht man </a:t>
            </a:r>
            <a:r>
              <a:rPr b="0" i="0" lang="en-GB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russisch.</a:t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7" name="Shape 287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900113" y="3357563"/>
            <a:ext cx="2382837" cy="3167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Shape 292"/>
          <p:cNvGrpSpPr/>
          <p:nvPr/>
        </p:nvGrpSpPr>
        <p:grpSpPr>
          <a:xfrm>
            <a:off x="179388" y="298450"/>
            <a:ext cx="8642350" cy="6183313"/>
            <a:chOff x="250825" y="398074"/>
            <a:chExt cx="8642350" cy="6183701"/>
          </a:xfrm>
        </p:grpSpPr>
        <p:sp>
          <p:nvSpPr>
            <p:cNvPr id="293" name="Shape 293"/>
            <p:cNvSpPr/>
            <p:nvPr/>
          </p:nvSpPr>
          <p:spPr>
            <a:xfrm>
              <a:off x="279400" y="398074"/>
              <a:ext cx="2643187" cy="1428840"/>
            </a:xfrm>
            <a:prstGeom prst="wedgeEllipseCallout">
              <a:avLst>
                <a:gd fmla="val 22828" name="adj1"/>
                <a:gd fmla="val 94679" name="adj2"/>
              </a:avLst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Mesut, was sprichst du?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Shape 294"/>
            <p:cNvSpPr txBox="1"/>
            <p:nvPr/>
          </p:nvSpPr>
          <p:spPr>
            <a:xfrm>
              <a:off x="250825" y="4549647"/>
              <a:ext cx="8642350" cy="2032128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Mach ein Dialog mit deinem Partner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Du bist entweder Lionel, Tim oder Cristiano.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Person 1:  </a:t>
              </a:r>
              <a:r>
                <a:rPr b="0" i="0" lang="en-GB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Stell die Frage “Was sprichst du?”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Person 2:</a:t>
              </a:r>
              <a:r>
                <a:rPr b="0" i="0" lang="en-GB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Beantworte die Frage und stelle die Frage an Person 1.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You can make your work better by using words like viel (a lot) or wenig (a little) to describe how well the players speak those languages.</a:t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95" name="Shape 29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164388" y="684213"/>
              <a:ext cx="1431925" cy="1968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6" name="Shape 296"/>
            <p:cNvSpPr/>
            <p:nvPr/>
          </p:nvSpPr>
          <p:spPr>
            <a:xfrm>
              <a:off x="4356100" y="2185711"/>
              <a:ext cx="2643187" cy="1428840"/>
            </a:xfrm>
            <a:prstGeom prst="wedgeEllipseCallout">
              <a:avLst>
                <a:gd fmla="val 65653" name="adj1"/>
                <a:gd fmla="val -45637" name="adj2"/>
              </a:avLst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Ich spreche Deutsch, Türkisch </a:t>
              </a:r>
              <a:r>
                <a:rPr b="1" i="0" lang="en-GB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und</a:t>
              </a:r>
              <a:r>
                <a:rPr b="0" i="0" lang="en-GB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Englisch.</a:t>
              </a:r>
              <a:endParaRPr/>
            </a:p>
          </p:txBody>
        </p:sp>
      </p:grpSp>
      <p:pic>
        <p:nvPicPr>
          <p:cNvPr id="297" name="Shape 297"/>
          <p:cNvPicPr preferRelativeResize="0"/>
          <p:nvPr/>
        </p:nvPicPr>
        <p:blipFill rotWithShape="1">
          <a:blip r:embed="rId4">
            <a:alphaModFix/>
          </a:blip>
          <a:srcRect b="0" l="52940" r="4903" t="0"/>
          <a:stretch/>
        </p:blipFill>
        <p:spPr>
          <a:xfrm>
            <a:off x="2185988" y="1727200"/>
            <a:ext cx="2005012" cy="266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/>
        </p:nvSpPr>
        <p:spPr>
          <a:xfrm>
            <a:off x="0" y="0"/>
            <a:ext cx="8639175" cy="12811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0" i="0" lang="en-GB" sz="3200" u="none" cap="none" strike="noStrike">
                <a:solidFill>
                  <a:srgbClr val="FF0000"/>
                </a:solidFill>
                <a:latin typeface="Overlock"/>
                <a:ea typeface="Overlock"/>
                <a:cs typeface="Overlock"/>
                <a:sym typeface="Overlock"/>
              </a:rPr>
              <a:t>Wo findet die Fußball-Weltmeisterschaft statt?</a:t>
            </a:r>
            <a:endParaRPr/>
          </a:p>
        </p:txBody>
      </p:sp>
      <p:pic>
        <p:nvPicPr>
          <p:cNvPr id="104" name="Shape 1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58875"/>
            <a:ext cx="9144000" cy="454025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 txBox="1"/>
          <p:nvPr/>
        </p:nvSpPr>
        <p:spPr>
          <a:xfrm>
            <a:off x="5148263" y="4146550"/>
            <a:ext cx="1763712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GB" sz="1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Russland</a:t>
            </a:r>
            <a:endParaRPr b="1" i="1" sz="18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6" name="Shape 106"/>
          <p:cNvCxnSpPr/>
          <p:nvPr/>
        </p:nvCxnSpPr>
        <p:spPr>
          <a:xfrm rot="10800000">
            <a:off x="5435600" y="1773238"/>
            <a:ext cx="0" cy="2373312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/>
          <p:nvPr>
            <p:ph type="title"/>
          </p:nvPr>
        </p:nvSpPr>
        <p:spPr>
          <a:xfrm>
            <a:off x="3286125" y="2774950"/>
            <a:ext cx="5572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Teil 3</a:t>
            </a:r>
            <a:b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Lernziel </a:t>
            </a:r>
            <a:endParaRPr/>
          </a:p>
        </p:txBody>
      </p:sp>
      <p:sp>
        <p:nvSpPr>
          <p:cNvPr id="303" name="Shape 303"/>
          <p:cNvSpPr txBox="1"/>
          <p:nvPr>
            <p:ph idx="1" type="body"/>
          </p:nvPr>
        </p:nvSpPr>
        <p:spPr>
          <a:xfrm>
            <a:off x="2843213" y="4100513"/>
            <a:ext cx="5572125" cy="1614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going to do a weather forecast for Russia.</a:t>
            </a:r>
            <a:endParaRPr/>
          </a:p>
        </p:txBody>
      </p:sp>
      <p:sp>
        <p:nvSpPr>
          <p:cNvPr id="304" name="Shape 304"/>
          <p:cNvSpPr txBox="1"/>
          <p:nvPr/>
        </p:nvSpPr>
        <p:spPr>
          <a:xfrm>
            <a:off x="357188" y="428625"/>
            <a:ext cx="82867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Das Wetter</a:t>
            </a:r>
            <a:endParaRPr b="0" i="0" sz="44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05" name="Shape 305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458788" y="2516188"/>
            <a:ext cx="2384425" cy="316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/>
          <p:nvPr/>
        </p:nvSpPr>
        <p:spPr>
          <a:xfrm>
            <a:off x="0" y="-71438"/>
            <a:ext cx="8286750" cy="1143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Das Wetter</a:t>
            </a:r>
            <a:endParaRPr b="0" i="0" sz="44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11" name="Shape 31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unlight-vt.gif" id="312" name="Shape 3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18313" y="3214688"/>
            <a:ext cx="1857375" cy="1584325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Shape 313"/>
          <p:cNvSpPr/>
          <p:nvPr/>
        </p:nvSpPr>
        <p:spPr>
          <a:xfrm>
            <a:off x="482600" y="2982913"/>
            <a:ext cx="803275" cy="0"/>
          </a:xfrm>
          <a:prstGeom prst="rect">
            <a:avLst/>
          </a:prstGeom>
          <a:solidFill>
            <a:srgbClr val="6AFF6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GB" sz="9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b="0" i="0" sz="11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now-vt.gif" id="314" name="Shape 3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48263" y="785813"/>
            <a:ext cx="1285875" cy="1235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ain-vt.gif" id="315" name="Shape 3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00375" y="1000125"/>
            <a:ext cx="1500188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t-vt.gif" id="316" name="Shape 3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5663" y="3214688"/>
            <a:ext cx="571500" cy="1477962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Shape 317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Shape 318"/>
          <p:cNvSpPr/>
          <p:nvPr/>
        </p:nvSpPr>
        <p:spPr>
          <a:xfrm>
            <a:off x="482600" y="2982913"/>
            <a:ext cx="803275" cy="0"/>
          </a:xfrm>
          <a:prstGeom prst="rect">
            <a:avLst/>
          </a:prstGeom>
          <a:solidFill>
            <a:srgbClr val="6AFF6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GB" sz="9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b="0" i="0" sz="11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Shape 319"/>
          <p:cNvSpPr/>
          <p:nvPr/>
        </p:nvSpPr>
        <p:spPr>
          <a:xfrm>
            <a:off x="827088" y="4875213"/>
            <a:ext cx="1368425" cy="641350"/>
          </a:xfrm>
          <a:prstGeom prst="rect">
            <a:avLst/>
          </a:prstGeom>
          <a:solidFill>
            <a:srgbClr val="6AFF6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 ist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heiß.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Shape 320"/>
          <p:cNvSpPr/>
          <p:nvPr/>
        </p:nvSpPr>
        <p:spPr>
          <a:xfrm>
            <a:off x="6675438" y="5057775"/>
            <a:ext cx="1863725" cy="369888"/>
          </a:xfrm>
          <a:prstGeom prst="rect">
            <a:avLst/>
          </a:prstGeom>
          <a:solidFill>
            <a:srgbClr val="6AFF6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Die Sonne scheint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Shape 321"/>
          <p:cNvSpPr/>
          <p:nvPr/>
        </p:nvSpPr>
        <p:spPr>
          <a:xfrm>
            <a:off x="2928938" y="2771775"/>
            <a:ext cx="1111250" cy="369888"/>
          </a:xfrm>
          <a:prstGeom prst="rect">
            <a:avLst/>
          </a:prstGeom>
          <a:solidFill>
            <a:srgbClr val="6AFF6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 regnet.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Shape 322"/>
          <p:cNvSpPr/>
          <p:nvPr/>
        </p:nvSpPr>
        <p:spPr>
          <a:xfrm>
            <a:off x="5219700" y="2343150"/>
            <a:ext cx="1173163" cy="369888"/>
          </a:xfrm>
          <a:prstGeom prst="rect">
            <a:avLst/>
          </a:prstGeom>
          <a:solidFill>
            <a:srgbClr val="6AFF6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 schneit.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wind-vt.gif" id="323" name="Shape 3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207250" y="357188"/>
            <a:ext cx="1330325" cy="1357312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Shape 32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ightning-vt.gif" id="325" name="Shape 32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0425" y="4000500"/>
            <a:ext cx="1285875" cy="1268413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Shape 326"/>
          <p:cNvSpPr/>
          <p:nvPr/>
        </p:nvSpPr>
        <p:spPr>
          <a:xfrm>
            <a:off x="4170363" y="5915025"/>
            <a:ext cx="2201862" cy="369888"/>
          </a:xfrm>
          <a:prstGeom prst="rect">
            <a:avLst/>
          </a:prstGeom>
          <a:solidFill>
            <a:srgbClr val="80FF8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 donnert und blitzt.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Shape 327"/>
          <p:cNvSpPr/>
          <p:nvPr/>
        </p:nvSpPr>
        <p:spPr>
          <a:xfrm>
            <a:off x="142875" y="2459038"/>
            <a:ext cx="1371600" cy="368300"/>
          </a:xfrm>
          <a:prstGeom prst="rect">
            <a:avLst/>
          </a:prstGeom>
          <a:solidFill>
            <a:srgbClr val="80FF8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 ist wolkig.</a:t>
            </a:r>
            <a:endParaRPr/>
          </a:p>
        </p:txBody>
      </p:sp>
      <p:sp>
        <p:nvSpPr>
          <p:cNvPr id="328" name="Shape 328"/>
          <p:cNvSpPr/>
          <p:nvPr/>
        </p:nvSpPr>
        <p:spPr>
          <a:xfrm>
            <a:off x="7032625" y="1958975"/>
            <a:ext cx="1392238" cy="368300"/>
          </a:xfrm>
          <a:prstGeom prst="rect">
            <a:avLst/>
          </a:prstGeom>
          <a:solidFill>
            <a:srgbClr val="80FF8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 ist windig.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Shape 329"/>
          <p:cNvSpPr/>
          <p:nvPr/>
        </p:nvSpPr>
        <p:spPr>
          <a:xfrm>
            <a:off x="2657475" y="4986338"/>
            <a:ext cx="1050925" cy="369887"/>
          </a:xfrm>
          <a:prstGeom prst="rect">
            <a:avLst/>
          </a:prstGeom>
          <a:solidFill>
            <a:srgbClr val="80FF8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 ist kalt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torm-vt.gif" id="330" name="Shape 330"/>
          <p:cNvPicPr preferRelativeResize="0"/>
          <p:nvPr/>
        </p:nvPicPr>
        <p:blipFill/>
        <p:spPr>
          <a:xfrm>
            <a:off x="214313" y="1357313"/>
            <a:ext cx="1008062" cy="98107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descr="cold-vt.gif" id="331" name="Shape 33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943225" y="3803650"/>
            <a:ext cx="490538" cy="1268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Shape 3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9700" y="936625"/>
            <a:ext cx="8864600" cy="498475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Shape 337"/>
          <p:cNvSpPr txBox="1"/>
          <p:nvPr/>
        </p:nvSpPr>
        <p:spPr>
          <a:xfrm>
            <a:off x="0" y="-71438"/>
            <a:ext cx="8286750" cy="1143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Wie ist das Wetter in......?</a:t>
            </a:r>
            <a:endParaRPr b="0" i="0" sz="44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38" name="Shape 338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Shape 339"/>
          <p:cNvSpPr/>
          <p:nvPr/>
        </p:nvSpPr>
        <p:spPr>
          <a:xfrm>
            <a:off x="482600" y="2982913"/>
            <a:ext cx="803275" cy="0"/>
          </a:xfrm>
          <a:prstGeom prst="rect">
            <a:avLst/>
          </a:prstGeom>
          <a:solidFill>
            <a:srgbClr val="6AFF6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GB" sz="9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b="0" i="0" sz="11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Shape 340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Shape 341"/>
          <p:cNvSpPr/>
          <p:nvPr/>
        </p:nvSpPr>
        <p:spPr>
          <a:xfrm>
            <a:off x="482600" y="2982913"/>
            <a:ext cx="803275" cy="0"/>
          </a:xfrm>
          <a:prstGeom prst="rect">
            <a:avLst/>
          </a:prstGeom>
          <a:solidFill>
            <a:srgbClr val="6AFF6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GB" sz="9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b="0" i="0" sz="11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Shape 34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wind-vt.gif" id="343" name="Shape 3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62938" y="2673350"/>
            <a:ext cx="682625" cy="6969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nlight-vt.gif" id="344" name="Shape 3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59113" y="3087688"/>
            <a:ext cx="733425" cy="62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ain-vt.gif" id="345" name="Shape 3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65650" y="2233613"/>
            <a:ext cx="661988" cy="619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torm-vt.gif" id="346" name="Shape 346"/>
          <p:cNvPicPr preferRelativeResize="0"/>
          <p:nvPr/>
        </p:nvPicPr>
        <p:blipFill/>
        <p:spPr>
          <a:xfrm>
            <a:off x="5651500" y="5157788"/>
            <a:ext cx="655638" cy="63658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descr="lightning-vt.gif" id="347" name="Shape 34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011988" y="4108450"/>
            <a:ext cx="728662" cy="7175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ld-vt.gif" id="348" name="Shape 34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305550" y="2284413"/>
            <a:ext cx="301625" cy="7794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t-vt.gif" id="349" name="Shape 34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53000" y="3178175"/>
            <a:ext cx="311150" cy="806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nlight-vt.gif" id="350" name="Shape 3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78650" y="3429000"/>
            <a:ext cx="698500" cy="5953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ind-vt.gif" id="351" name="Shape 3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21250" y="4310063"/>
            <a:ext cx="636588" cy="65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 txBox="1"/>
          <p:nvPr>
            <p:ph type="title"/>
          </p:nvPr>
        </p:nvSpPr>
        <p:spPr>
          <a:xfrm>
            <a:off x="0" y="142875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Schreib deinen eigenen Wetterbericht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Shape 357"/>
          <p:cNvSpPr txBox="1"/>
          <p:nvPr>
            <p:ph idx="1" type="body"/>
          </p:nvPr>
        </p:nvSpPr>
        <p:spPr>
          <a:xfrm>
            <a:off x="214313" y="2071688"/>
            <a:ext cx="3278187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GB" sz="2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Essential Criteria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</a:pPr>
            <a:r>
              <a:rPr b="0" i="0" lang="en-GB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a weather forecast in groups of 2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</a:pPr>
            <a:r>
              <a:rPr b="0" i="0" lang="en-GB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Label the weather symbols on it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</a:pPr>
            <a:r>
              <a:rPr b="0" i="0" lang="en-GB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Describe the weather in German</a:t>
            </a:r>
            <a:endParaRPr/>
          </a:p>
          <a:p>
            <a:pPr indent="-285750" lvl="1" marL="74295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</a:pPr>
            <a:r>
              <a:rPr b="0" i="0" lang="en-GB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Present to the class</a:t>
            </a:r>
            <a:endParaRPr/>
          </a:p>
        </p:txBody>
      </p:sp>
      <p:pic>
        <p:nvPicPr>
          <p:cNvPr id="358" name="Shape 358"/>
          <p:cNvPicPr preferRelativeResize="0"/>
          <p:nvPr/>
        </p:nvPicPr>
        <p:blipFill rotWithShape="1">
          <a:blip r:embed="rId3">
            <a:alphaModFix/>
          </a:blip>
          <a:srcRect b="0" l="36189" r="5316" t="0"/>
          <a:stretch/>
        </p:blipFill>
        <p:spPr>
          <a:xfrm>
            <a:off x="3779838" y="1125538"/>
            <a:ext cx="5184775" cy="498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 txBox="1"/>
          <p:nvPr>
            <p:ph type="title"/>
          </p:nvPr>
        </p:nvSpPr>
        <p:spPr>
          <a:xfrm>
            <a:off x="3286125" y="2774950"/>
            <a:ext cx="5572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Teil 4</a:t>
            </a:r>
            <a:b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Lernziel </a:t>
            </a:r>
            <a:endParaRPr/>
          </a:p>
        </p:txBody>
      </p:sp>
      <p:sp>
        <p:nvSpPr>
          <p:cNvPr id="364" name="Shape 364"/>
          <p:cNvSpPr txBox="1"/>
          <p:nvPr>
            <p:ph idx="1" type="body"/>
          </p:nvPr>
        </p:nvSpPr>
        <p:spPr>
          <a:xfrm>
            <a:off x="2857500" y="4100513"/>
            <a:ext cx="5572125" cy="1614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going to describe different methods of travel to Brazil.</a:t>
            </a:r>
            <a:endParaRPr/>
          </a:p>
        </p:txBody>
      </p:sp>
      <p:sp>
        <p:nvSpPr>
          <p:cNvPr id="365" name="Shape 365"/>
          <p:cNvSpPr txBox="1"/>
          <p:nvPr/>
        </p:nvSpPr>
        <p:spPr>
          <a:xfrm>
            <a:off x="357188" y="428625"/>
            <a:ext cx="82867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Wie fahre ich nach.........?</a:t>
            </a:r>
            <a:endParaRPr b="0" i="0" sz="44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66" name="Shape 366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357188" y="2652713"/>
            <a:ext cx="2303462" cy="306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588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Arial"/>
              <a:buChar char="•"/>
            </a:pPr>
            <a:r>
              <a:rPr b="1" i="0" lang="en-GB" sz="8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Ich fahre</a:t>
            </a:r>
            <a:endParaRPr/>
          </a:p>
          <a:p>
            <a:pPr indent="-558800" lvl="0" marL="342900" marR="0" rtl="0" algn="l"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8800"/>
              <a:buFont typeface="Arial"/>
              <a:buChar char="•"/>
            </a:pPr>
            <a:r>
              <a:rPr b="1" i="0" lang="en-GB" sz="8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Ich komme</a:t>
            </a:r>
            <a:endParaRPr b="1" i="0" sz="88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 txBox="1"/>
          <p:nvPr>
            <p:ph type="title"/>
          </p:nvPr>
        </p:nvSpPr>
        <p:spPr>
          <a:xfrm>
            <a:off x="323850" y="260350"/>
            <a:ext cx="9144000" cy="10080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6000" u="none" cap="none" strike="noStrik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mit dem Auto</a:t>
            </a:r>
            <a:endParaRPr b="1" i="0" sz="6000" u="none" cap="none" strike="noStrike">
              <a:solidFill>
                <a:srgbClr val="FF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77" name="Shape 3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6013" y="2565400"/>
            <a:ext cx="6923087" cy="3716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ndon%20Bus" id="382" name="Shape 3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538" y="476250"/>
            <a:ext cx="3803650" cy="5705475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Shape 383"/>
          <p:cNvSpPr txBox="1"/>
          <p:nvPr/>
        </p:nvSpPr>
        <p:spPr>
          <a:xfrm>
            <a:off x="4643438" y="2071688"/>
            <a:ext cx="3690937" cy="2124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Arial"/>
              <a:buNone/>
            </a:pPr>
            <a:r>
              <a:rPr b="1" i="0" lang="en-GB" sz="6600" u="none" cap="none" strike="noStrik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mit dem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Arial"/>
              <a:buNone/>
            </a:pPr>
            <a:r>
              <a:rPr b="1" i="0" lang="en-GB" sz="6600" u="none" cap="none" strike="noStrik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Bus</a:t>
            </a:r>
            <a:endParaRPr b="1" i="0" sz="6600" u="none" cap="none" strike="noStrike">
              <a:solidFill>
                <a:srgbClr val="FF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 txBox="1"/>
          <p:nvPr>
            <p:ph idx="1" type="body"/>
          </p:nvPr>
        </p:nvSpPr>
        <p:spPr>
          <a:xfrm>
            <a:off x="250825" y="0"/>
            <a:ext cx="7596188" cy="4132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Arial"/>
              <a:buNone/>
            </a:pPr>
            <a:r>
              <a:rPr b="1" i="0" lang="en-GB" sz="6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mit dem</a:t>
            </a:r>
            <a:endParaRPr/>
          </a:p>
          <a:p>
            <a:pPr indent="-342900" lvl="0" marL="342900" marR="0" rtl="0" algn="l">
              <a:spcBef>
                <a:spcPts val="132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Arial"/>
              <a:buNone/>
            </a:pPr>
            <a:r>
              <a:rPr b="1" i="0" lang="en-GB" sz="6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 Reisebus</a:t>
            </a:r>
            <a:endParaRPr/>
          </a:p>
        </p:txBody>
      </p:sp>
      <p:pic>
        <p:nvPicPr>
          <p:cNvPr id="389" name="Shape 389"/>
          <p:cNvPicPr preferRelativeResize="0"/>
          <p:nvPr/>
        </p:nvPicPr>
        <p:blipFill/>
        <p:spPr>
          <a:xfrm>
            <a:off x="1547813" y="2852738"/>
            <a:ext cx="5832475" cy="386397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 txBox="1"/>
          <p:nvPr>
            <p:ph idx="1" type="body"/>
          </p:nvPr>
        </p:nvSpPr>
        <p:spPr>
          <a:xfrm>
            <a:off x="250825" y="2708275"/>
            <a:ext cx="4465638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Arial"/>
              <a:buNone/>
            </a:pPr>
            <a:r>
              <a:rPr b="1" i="0" lang="en-GB" sz="60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mit dem     Rad</a:t>
            </a:r>
            <a:endParaRPr/>
          </a:p>
        </p:txBody>
      </p:sp>
      <p:sp>
        <p:nvSpPr>
          <p:cNvPr id="395" name="Shape 395"/>
          <p:cNvSpPr/>
          <p:nvPr/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</p:sp>
      <p:pic>
        <p:nvPicPr>
          <p:cNvPr id="396" name="Shape 3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51275" y="476250"/>
            <a:ext cx="4386263" cy="57610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/>
        </p:nvSpPr>
        <p:spPr>
          <a:xfrm>
            <a:off x="5148263" y="3141663"/>
            <a:ext cx="3563937" cy="280035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2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Hallo, und Grüße aus Russland!!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2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Ich heiße Zabivaka und ich bin das offizielle Maskottchen der Fußball-Weltmeisterschaft in Russland.</a:t>
            </a:r>
            <a:endParaRPr/>
          </a:p>
        </p:txBody>
      </p:sp>
      <p:pic>
        <p:nvPicPr>
          <p:cNvPr id="113" name="Shape 113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1042988" y="665163"/>
            <a:ext cx="3097212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 txBox="1"/>
          <p:nvPr>
            <p:ph idx="1" type="body"/>
          </p:nvPr>
        </p:nvSpPr>
        <p:spPr>
          <a:xfrm>
            <a:off x="755650" y="4657725"/>
            <a:ext cx="7696200" cy="4400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Arial"/>
              <a:buNone/>
            </a:pPr>
            <a:r>
              <a:rPr b="1" i="0" lang="en-GB" sz="6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mit dem Zug</a:t>
            </a:r>
            <a:endParaRPr/>
          </a:p>
          <a:p>
            <a:pPr indent="0" lvl="0" marL="342900" marR="0" rtl="0" algn="l">
              <a:spcBef>
                <a:spcPts val="132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</a:pPr>
            <a:r>
              <a:t/>
            </a:r>
            <a:endParaRPr b="1" i="0" sz="66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3" name="Shape 4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95513" y="260350"/>
            <a:ext cx="5688012" cy="427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 txBox="1"/>
          <p:nvPr>
            <p:ph idx="1" type="body"/>
          </p:nvPr>
        </p:nvSpPr>
        <p:spPr>
          <a:xfrm>
            <a:off x="1116013" y="4194175"/>
            <a:ext cx="6408737" cy="2663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Arial"/>
              <a:buNone/>
            </a:pPr>
            <a:r>
              <a:rPr b="1" i="0" lang="en-GB" sz="6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mit dem Taxi</a:t>
            </a:r>
            <a:endParaRPr/>
          </a:p>
        </p:txBody>
      </p:sp>
      <p:pic>
        <p:nvPicPr>
          <p:cNvPr id="409" name="Shape 409"/>
          <p:cNvPicPr preferRelativeResize="0"/>
          <p:nvPr/>
        </p:nvPicPr>
        <p:blipFill/>
        <p:spPr>
          <a:xfrm>
            <a:off x="1908175" y="333375"/>
            <a:ext cx="5688013" cy="350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Shape 4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9250" y="404813"/>
            <a:ext cx="6511925" cy="4070350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Shape 415"/>
          <p:cNvSpPr/>
          <p:nvPr/>
        </p:nvSpPr>
        <p:spPr>
          <a:xfrm>
            <a:off x="684213" y="4868863"/>
            <a:ext cx="6364287" cy="1108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600"/>
              <a:buFont typeface="Arial"/>
              <a:buNone/>
            </a:pPr>
            <a:r>
              <a:rPr b="1" i="0" lang="en-GB" sz="6600" u="none" cap="none" strike="noStrike">
                <a:solidFill>
                  <a:srgbClr val="FF0000"/>
                </a:solidFill>
                <a:latin typeface="Tahoma"/>
                <a:ea typeface="Tahoma"/>
                <a:cs typeface="Tahoma"/>
                <a:sym typeface="Tahoma"/>
              </a:rPr>
              <a:t>mit dem Schiff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 txBox="1"/>
          <p:nvPr>
            <p:ph idx="1" type="body"/>
          </p:nvPr>
        </p:nvSpPr>
        <p:spPr>
          <a:xfrm>
            <a:off x="250825" y="2276475"/>
            <a:ext cx="4518025" cy="4171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Arial"/>
              <a:buNone/>
            </a:pPr>
            <a:r>
              <a:rPr b="1" i="0" lang="en-GB" sz="6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mit dem Flugzeug</a:t>
            </a:r>
            <a:endParaRPr/>
          </a:p>
        </p:txBody>
      </p:sp>
      <p:sp>
        <p:nvSpPr>
          <p:cNvPr id="421" name="Shape 421"/>
          <p:cNvSpPr/>
          <p:nvPr/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</p:sp>
      <p:pic>
        <p:nvPicPr>
          <p:cNvPr id="422" name="Shape 4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9338" y="260350"/>
            <a:ext cx="4203700" cy="604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Shape 427"/>
          <p:cNvSpPr txBox="1"/>
          <p:nvPr>
            <p:ph idx="1" type="body"/>
          </p:nvPr>
        </p:nvSpPr>
        <p:spPr>
          <a:xfrm>
            <a:off x="539750" y="4143375"/>
            <a:ext cx="7696200" cy="2714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600"/>
              <a:buFont typeface="Arial"/>
              <a:buNone/>
            </a:pPr>
            <a:r>
              <a:rPr b="1" i="0" lang="en-GB" sz="66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mit dem Hubschrauber</a:t>
            </a:r>
            <a:endParaRPr/>
          </a:p>
        </p:txBody>
      </p:sp>
      <p:pic>
        <p:nvPicPr>
          <p:cNvPr id="428" name="Shape 4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46338" y="404813"/>
            <a:ext cx="6697662" cy="370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Shape 43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7200" u="none" cap="none" strike="noStrike">
                <a:solidFill>
                  <a:schemeClr val="folHlink"/>
                </a:solidFill>
                <a:latin typeface="Tahoma"/>
                <a:ea typeface="Tahoma"/>
                <a:cs typeface="Tahoma"/>
                <a:sym typeface="Tahoma"/>
              </a:rPr>
              <a:t>mit der Fähre</a:t>
            </a:r>
            <a:endParaRPr/>
          </a:p>
        </p:txBody>
      </p:sp>
      <p:pic>
        <p:nvPicPr>
          <p:cNvPr descr="ferry-ci" id="434" name="Shape 4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8888" y="2133600"/>
            <a:ext cx="6049962" cy="453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33CC"/>
              </a:buClr>
              <a:buSzPts val="9600"/>
              <a:buFont typeface="Arial"/>
              <a:buChar char="•"/>
            </a:pPr>
            <a:r>
              <a:rPr b="1" i="0" lang="en-GB" sz="9600" u="none" cap="none" strike="noStrike">
                <a:solidFill>
                  <a:srgbClr val="FF33CC"/>
                </a:solidFill>
                <a:latin typeface="Calibri"/>
                <a:ea typeface="Calibri"/>
                <a:cs typeface="Calibri"/>
                <a:sym typeface="Calibri"/>
              </a:rPr>
              <a:t>Und jetzt seid ihr dran!</a:t>
            </a:r>
            <a:endParaRPr b="1" i="0" sz="9600" u="none" cap="none" strike="noStrike">
              <a:solidFill>
                <a:srgbClr val="FF33C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erry-ci" id="444" name="Shape 4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357438"/>
            <a:ext cx="2592388" cy="1944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Shape 4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46338" y="404813"/>
            <a:ext cx="2371725" cy="1312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Shape 4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72188" y="214313"/>
            <a:ext cx="1463675" cy="2106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Shape 44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357188"/>
            <a:ext cx="1897063" cy="142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Shape 448"/>
          <p:cNvPicPr preferRelativeResize="0"/>
          <p:nvPr/>
        </p:nvPicPr>
        <p:blipFill/>
        <p:spPr>
          <a:xfrm>
            <a:off x="2857500" y="2571750"/>
            <a:ext cx="2201863" cy="135731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449" name="Shape 449"/>
          <p:cNvPicPr preferRelativeResize="0"/>
          <p:nvPr/>
        </p:nvPicPr>
        <p:blipFill rotWithShape="1">
          <a:blip r:embed="rId7">
            <a:alphaModFix/>
          </a:blip>
          <a:srcRect b="0" l="0" r="0" t="28198"/>
          <a:stretch/>
        </p:blipFill>
        <p:spPr>
          <a:xfrm>
            <a:off x="6072188" y="2857500"/>
            <a:ext cx="1652587" cy="1557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Shape 45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7188" y="5000625"/>
            <a:ext cx="1774825" cy="1174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ndon%20Bus" id="451" name="Shape 45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429000" y="4476750"/>
            <a:ext cx="1358900" cy="2039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Shape 45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429250" y="4857750"/>
            <a:ext cx="2714625" cy="145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ifs-designatelier.de/Bilder/Portfolio/Tram%20Berlin/Tram%20Flexity%20Berlin%2001.jpg" id="457" name="Shape 457"/>
          <p:cNvPicPr preferRelativeResize="0"/>
          <p:nvPr/>
        </p:nvPicPr>
        <p:blipFill/>
        <p:spPr>
          <a:xfrm>
            <a:off x="142875" y="460375"/>
            <a:ext cx="2000250" cy="12573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descr="http://www.transblawg.eu/uploads/trivia/trabi.jpg" id="458" name="Shape 4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28938" y="460375"/>
            <a:ext cx="2765425" cy="13033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bmwi.de/BMWi/Redaktion/Bilder/Ministerium/geschichte/Historische%20Ereignisse/deutsche-bahn,property=bild,bereich=bmwi,sprache=de,width=480,height=360.jpg" id="459" name="Shape 459"/>
          <p:cNvPicPr preferRelativeResize="0"/>
          <p:nvPr/>
        </p:nvPicPr>
        <p:blipFill/>
        <p:spPr>
          <a:xfrm>
            <a:off x="6500813" y="388938"/>
            <a:ext cx="1885950" cy="141446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descr="http://www.uni-oldenburg.de/kinderuni/bilder/Vorlesung/2007-VL4-Holthaus.jpg" id="460" name="Shape 460"/>
          <p:cNvPicPr preferRelativeResize="0"/>
          <p:nvPr/>
        </p:nvPicPr>
        <p:blipFill/>
        <p:spPr>
          <a:xfrm>
            <a:off x="0" y="2532063"/>
            <a:ext cx="2720975" cy="138271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descr="http://www.mspetersberg.de/pics/ms_berlin.jpg" id="461" name="Shape 461"/>
          <p:cNvPicPr preferRelativeResize="0"/>
          <p:nvPr/>
        </p:nvPicPr>
        <p:blipFill/>
        <p:spPr>
          <a:xfrm>
            <a:off x="3571875" y="2532063"/>
            <a:ext cx="2136775" cy="1458912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descr="http://www.berliner-verkehr.de/busbilder/neuerDD_Bus_modell.jpg" id="462" name="Shape 462"/>
          <p:cNvPicPr preferRelativeResize="0"/>
          <p:nvPr/>
        </p:nvPicPr>
        <p:blipFill/>
        <p:spPr>
          <a:xfrm>
            <a:off x="6459538" y="2603500"/>
            <a:ext cx="2362200" cy="138271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descr="http://www.beautys.de/d/2393-2/altes+fahrrad+herrenrad" id="463" name="Shape 463"/>
          <p:cNvPicPr preferRelativeResize="0"/>
          <p:nvPr/>
        </p:nvPicPr>
        <p:blipFill/>
        <p:spPr>
          <a:xfrm>
            <a:off x="357188" y="4746625"/>
            <a:ext cx="2325687" cy="155892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descr="http://www.morgenpost.de/multimedia/archive/00003/138077_jpg_3080b.jpg" id="464" name="Shape 464"/>
          <p:cNvPicPr preferRelativeResize="0"/>
          <p:nvPr/>
        </p:nvPicPr>
        <p:blipFill/>
        <p:spPr>
          <a:xfrm>
            <a:off x="3571875" y="4746625"/>
            <a:ext cx="2325688" cy="154622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465" name="Shape 465"/>
          <p:cNvPicPr preferRelativeResize="0"/>
          <p:nvPr/>
        </p:nvPicPr>
        <p:blipFill/>
        <p:spPr>
          <a:xfrm>
            <a:off x="6929438" y="4675188"/>
            <a:ext cx="1697037" cy="1697037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466" name="Shape 466"/>
          <p:cNvSpPr txBox="1"/>
          <p:nvPr/>
        </p:nvSpPr>
        <p:spPr>
          <a:xfrm>
            <a:off x="571500" y="1960563"/>
            <a:ext cx="741363" cy="338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Japan</a:t>
            </a:r>
            <a:endParaRPr/>
          </a:p>
        </p:txBody>
      </p:sp>
      <p:sp>
        <p:nvSpPr>
          <p:cNvPr id="467" name="Shape 467"/>
          <p:cNvSpPr txBox="1"/>
          <p:nvPr/>
        </p:nvSpPr>
        <p:spPr>
          <a:xfrm>
            <a:off x="714375" y="4103688"/>
            <a:ext cx="992188" cy="338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Spanien</a:t>
            </a:r>
            <a:endParaRPr/>
          </a:p>
        </p:txBody>
      </p:sp>
      <p:sp>
        <p:nvSpPr>
          <p:cNvPr id="468" name="Shape 468"/>
          <p:cNvSpPr txBox="1"/>
          <p:nvPr/>
        </p:nvSpPr>
        <p:spPr>
          <a:xfrm>
            <a:off x="3643313" y="1889125"/>
            <a:ext cx="1228725" cy="3381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Frankreich</a:t>
            </a:r>
            <a:endParaRPr/>
          </a:p>
        </p:txBody>
      </p:sp>
      <p:sp>
        <p:nvSpPr>
          <p:cNvPr id="469" name="Shape 469"/>
          <p:cNvSpPr txBox="1"/>
          <p:nvPr/>
        </p:nvSpPr>
        <p:spPr>
          <a:xfrm>
            <a:off x="7072313" y="1960563"/>
            <a:ext cx="1157287" cy="338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Russland</a:t>
            </a:r>
            <a:endParaRPr/>
          </a:p>
        </p:txBody>
      </p:sp>
      <p:sp>
        <p:nvSpPr>
          <p:cNvPr id="470" name="Shape 470"/>
          <p:cNvSpPr txBox="1"/>
          <p:nvPr/>
        </p:nvSpPr>
        <p:spPr>
          <a:xfrm>
            <a:off x="4214813" y="4175125"/>
            <a:ext cx="992187" cy="3381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England</a:t>
            </a:r>
            <a:endParaRPr/>
          </a:p>
        </p:txBody>
      </p:sp>
      <p:sp>
        <p:nvSpPr>
          <p:cNvPr id="471" name="Shape 471"/>
          <p:cNvSpPr txBox="1"/>
          <p:nvPr/>
        </p:nvSpPr>
        <p:spPr>
          <a:xfrm>
            <a:off x="7053263" y="4160838"/>
            <a:ext cx="1504950" cy="339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Tunesien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Shape 472"/>
          <p:cNvSpPr txBox="1"/>
          <p:nvPr/>
        </p:nvSpPr>
        <p:spPr>
          <a:xfrm>
            <a:off x="941388" y="6400800"/>
            <a:ext cx="915987" cy="3381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Polen</a:t>
            </a:r>
            <a:endParaRPr/>
          </a:p>
        </p:txBody>
      </p:sp>
      <p:sp>
        <p:nvSpPr>
          <p:cNvPr id="473" name="Shape 473"/>
          <p:cNvSpPr txBox="1"/>
          <p:nvPr/>
        </p:nvSpPr>
        <p:spPr>
          <a:xfrm>
            <a:off x="3862388" y="6421438"/>
            <a:ext cx="1419225" cy="338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Deutschland</a:t>
            </a:r>
            <a:endParaRPr/>
          </a:p>
        </p:txBody>
      </p:sp>
      <p:sp>
        <p:nvSpPr>
          <p:cNvPr id="474" name="Shape 474"/>
          <p:cNvSpPr txBox="1"/>
          <p:nvPr/>
        </p:nvSpPr>
        <p:spPr>
          <a:xfrm>
            <a:off x="7329488" y="6400800"/>
            <a:ext cx="1228725" cy="3381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Peru</a:t>
            </a:r>
            <a:endParaRPr/>
          </a:p>
        </p:txBody>
      </p:sp>
      <p:sp>
        <p:nvSpPr>
          <p:cNvPr id="475" name="Shape 475"/>
          <p:cNvSpPr/>
          <p:nvPr/>
        </p:nvSpPr>
        <p:spPr>
          <a:xfrm>
            <a:off x="2109788" y="58738"/>
            <a:ext cx="4924425" cy="339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GB" sz="1600" u="sng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Write a sentence for any 5 of the pictures below.</a:t>
            </a:r>
            <a:endParaRPr b="1" i="0" sz="20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hape 48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Wie kommst du nach Russland?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Shape 48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GB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Write how you get to Russia.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Ich fahre </a:t>
            </a:r>
            <a:r>
              <a:rPr b="1" i="0" lang="en-GB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zuerst mit dem Bus </a:t>
            </a:r>
            <a:r>
              <a:rPr b="0" i="0" lang="en-GB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nach Brisbane Flughafen.</a:t>
            </a:r>
            <a:endParaRPr/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GB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Dann </a:t>
            </a:r>
            <a:r>
              <a:rPr b="0" i="0" lang="en-GB" sz="3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fliege ich nach........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x="3711575" y="1957388"/>
            <a:ext cx="54324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Teil 1</a:t>
            </a:r>
            <a:br>
              <a:rPr b="0" i="0" lang="en-GB" sz="44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</a:br>
            <a:r>
              <a:rPr b="0" i="0" lang="en-GB" sz="44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Lernziel </a:t>
            </a:r>
            <a:endParaRPr/>
          </a:p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3711575" y="3028950"/>
            <a:ext cx="5432425" cy="16144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We are going to use simple information to describe famous footballers.</a:t>
            </a: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2690813" y="487363"/>
            <a:ext cx="3424237" cy="768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sng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Fußballspieler</a:t>
            </a:r>
            <a:endParaRPr b="0" i="0" sz="44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pic>
        <p:nvPicPr>
          <p:cNvPr id="122" name="Shape 122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323850" y="1779588"/>
            <a:ext cx="3095625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Shape 486"/>
          <p:cNvSpPr txBox="1"/>
          <p:nvPr>
            <p:ph type="title"/>
          </p:nvPr>
        </p:nvSpPr>
        <p:spPr>
          <a:xfrm>
            <a:off x="3286125" y="2774950"/>
            <a:ext cx="5572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Teil 5</a:t>
            </a:r>
            <a:b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GB" sz="4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Lernziel </a:t>
            </a:r>
            <a:endParaRPr/>
          </a:p>
        </p:txBody>
      </p:sp>
      <p:sp>
        <p:nvSpPr>
          <p:cNvPr id="487" name="Shape 487"/>
          <p:cNvSpPr txBox="1"/>
          <p:nvPr>
            <p:ph idx="1" type="body"/>
          </p:nvPr>
        </p:nvSpPr>
        <p:spPr>
          <a:xfrm>
            <a:off x="2857500" y="4100513"/>
            <a:ext cx="5572125" cy="1614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going to learn various language that is used in a football game.</a:t>
            </a:r>
            <a:endParaRPr/>
          </a:p>
        </p:txBody>
      </p:sp>
      <p:sp>
        <p:nvSpPr>
          <p:cNvPr id="488" name="Shape 488"/>
          <p:cNvSpPr txBox="1"/>
          <p:nvPr/>
        </p:nvSpPr>
        <p:spPr>
          <a:xfrm>
            <a:off x="357188" y="428625"/>
            <a:ext cx="82867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Fußballvokabeln</a:t>
            </a:r>
            <a:endParaRPr/>
          </a:p>
        </p:txBody>
      </p:sp>
      <p:pic>
        <p:nvPicPr>
          <p:cNvPr id="489" name="Shape 489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357188" y="2652713"/>
            <a:ext cx="2303462" cy="306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asmaliana.com/blog/wp-content/uploads/2009/06/yellowcard.jpg" id="494" name="Shape 494"/>
          <p:cNvPicPr preferRelativeResize="0"/>
          <p:nvPr/>
        </p:nvPicPr>
        <p:blipFill/>
        <p:spPr>
          <a:xfrm>
            <a:off x="928688" y="1357313"/>
            <a:ext cx="3225800" cy="217487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495" name="Shape 495"/>
          <p:cNvSpPr txBox="1"/>
          <p:nvPr/>
        </p:nvSpPr>
        <p:spPr>
          <a:xfrm>
            <a:off x="0" y="571500"/>
            <a:ext cx="3714750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0" i="0" lang="en-GB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 gelbe Karte</a:t>
            </a:r>
            <a:endParaRPr/>
          </a:p>
        </p:txBody>
      </p:sp>
      <p:pic>
        <p:nvPicPr>
          <p:cNvPr descr="See full size image" id="496" name="Shape 4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57750" y="3714750"/>
            <a:ext cx="3978275" cy="2643188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Shape 497"/>
          <p:cNvSpPr txBox="1"/>
          <p:nvPr/>
        </p:nvSpPr>
        <p:spPr>
          <a:xfrm>
            <a:off x="4929188" y="2071688"/>
            <a:ext cx="3714750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0" i="0" lang="en-GB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die rote Karte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Shape 502"/>
          <p:cNvSpPr txBox="1"/>
          <p:nvPr/>
        </p:nvSpPr>
        <p:spPr>
          <a:xfrm>
            <a:off x="0" y="571500"/>
            <a:ext cx="3714750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0" i="0" lang="en-GB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der Verteidiger</a:t>
            </a:r>
            <a:endParaRPr/>
          </a:p>
        </p:txBody>
      </p:sp>
      <p:pic>
        <p:nvPicPr>
          <p:cNvPr id="503" name="Shape 5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3788" y="258763"/>
            <a:ext cx="3916362" cy="5907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50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der Torwart</a:t>
            </a:r>
            <a:endParaRPr/>
          </a:p>
        </p:txBody>
      </p:sp>
      <p:pic>
        <p:nvPicPr>
          <p:cNvPr id="509" name="Shape 509"/>
          <p:cNvPicPr preferRelativeResize="0"/>
          <p:nvPr/>
        </p:nvPicPr>
        <p:blipFill/>
        <p:spPr>
          <a:xfrm>
            <a:off x="1619250" y="1989138"/>
            <a:ext cx="5915025" cy="331152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soccergolazo.files.wordpress.com/2009/12/world_cup_football_2010_south_africa_adidas.jpg" id="514" name="Shape 5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8500" y="2071688"/>
            <a:ext cx="2635250" cy="2652712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Shape 515"/>
          <p:cNvSpPr txBox="1"/>
          <p:nvPr/>
        </p:nvSpPr>
        <p:spPr>
          <a:xfrm>
            <a:off x="1357313" y="1071563"/>
            <a:ext cx="4214812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0" i="0" lang="en-GB" sz="4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der Ball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ein Tor schießen</a:t>
            </a:r>
            <a:endParaRPr/>
          </a:p>
        </p:txBody>
      </p:sp>
      <p:pic>
        <p:nvPicPr>
          <p:cNvPr descr="http://users.cecs.anu.edu.au/~sandun/goal.jpg" id="521" name="Shape 5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9250" y="1928813"/>
            <a:ext cx="5761038" cy="432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hape 5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der Mittelfeldspieler</a:t>
            </a:r>
            <a:endParaRPr/>
          </a:p>
        </p:txBody>
      </p:sp>
      <p:pic>
        <p:nvPicPr>
          <p:cNvPr descr="Frank Lampard of England in action during the International Friendly match between England and Slovakia at Wembley Stadium on March 28, 2009 in London, England.  (Photo by Phil Cole/Getty Images) *** Local Caption *** Frank Lampard" id="527" name="Shape 5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71938" y="1428750"/>
            <a:ext cx="2973387" cy="4278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Shape 5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der Schiedsrichter</a:t>
            </a:r>
            <a:b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razy Referee giving yellow card" id="533" name="Shape 5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7188" y="285750"/>
            <a:ext cx="3857625" cy="5500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Shape 53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das Stadion</a:t>
            </a:r>
            <a:endParaRPr/>
          </a:p>
        </p:txBody>
      </p:sp>
      <p:pic>
        <p:nvPicPr>
          <p:cNvPr descr="king-senzangakhona-stadium-durban-south-africa" id="539" name="Shape 5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4625" y="1714500"/>
            <a:ext cx="4860925" cy="3240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Shape 54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der Stürmer</a:t>
            </a:r>
            <a:b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Wayne Rooney Euro 2008" id="545" name="Shape 5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00563" y="1857375"/>
            <a:ext cx="3687762" cy="357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/>
        </p:nvSpPr>
        <p:spPr>
          <a:xfrm>
            <a:off x="1258888" y="428625"/>
            <a:ext cx="6388100" cy="12303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Hier ist die Flagge, welche Farben gibt es?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Wähle aus der unteren Liste aus.</a:t>
            </a:r>
            <a:endParaRPr b="0" i="0" sz="28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sp>
        <p:nvSpPr>
          <p:cNvPr id="129" name="Shape 129"/>
          <p:cNvSpPr/>
          <p:nvPr/>
        </p:nvSpPr>
        <p:spPr>
          <a:xfrm>
            <a:off x="0" y="6094413"/>
            <a:ext cx="9144000" cy="5222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rot, grün, gelb, weiß, blau, schwarz</a:t>
            </a:r>
            <a:endParaRPr b="0" i="0" sz="24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graphicFrame>
        <p:nvGraphicFramePr>
          <p:cNvPr id="130" name="Shape 130"/>
          <p:cNvGraphicFramePr/>
          <p:nvPr/>
        </p:nvGraphicFramePr>
        <p:xfrm>
          <a:off x="2771775" y="139700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{2C06057E-130A-489E-BA3F-C459CDD8F17B}</a:tableStyleId>
              </a:tblPr>
              <a:tblGrid>
                <a:gridCol w="3671900"/>
              </a:tblGrid>
              <a:tr h="640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600"/>
                    </a:p>
                  </a:txBody>
                  <a:tcPr marT="45725" marB="45725" marR="91425" marL="91425"/>
                </a:tc>
              </a:tr>
              <a:tr h="640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600"/>
                    </a:p>
                  </a:txBody>
                  <a:tcPr marT="45725" marB="45725" marR="91425" marL="91425"/>
                </a:tc>
              </a:tr>
              <a:tr h="6403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3600"/>
                    </a:p>
                  </a:txBody>
                  <a:tcPr marT="45725" marB="45725" marR="91425" marL="91425"/>
                </a:tc>
              </a:tr>
            </a:tbl>
          </a:graphicData>
        </a:graphic>
      </p:graphicFrame>
      <p:pic>
        <p:nvPicPr>
          <p:cNvPr id="131" name="Shape 131"/>
          <p:cNvPicPr preferRelativeResize="0"/>
          <p:nvPr/>
        </p:nvPicPr>
        <p:blipFill rotWithShape="1">
          <a:blip r:embed="rId3">
            <a:alphaModFix/>
          </a:blip>
          <a:srcRect b="41600" l="1282" r="8101" t="0"/>
          <a:stretch/>
        </p:blipFill>
        <p:spPr>
          <a:xfrm>
            <a:off x="2592388" y="3527425"/>
            <a:ext cx="4032250" cy="2411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die Mannschaft</a:t>
            </a:r>
            <a:endParaRPr/>
          </a:p>
        </p:txBody>
      </p:sp>
      <p:sp>
        <p:nvSpPr>
          <p:cNvPr id="551" name="Shape 55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397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https://theworldgame.sbs.com.au/sites/sbs.com.au.theworldgame/files/styles/full/public/socceroos_1.jpg?itok=ybljgs7Z&amp;mtime=1420675545" id="552" name="Shape 5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2913" y="1549400"/>
            <a:ext cx="8335962" cy="4687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clker.com/cliparts/1/8/5/d/1194986806906859364football_pitch__andy_bur_01.svg.hi.png" id="557" name="Shape 5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7150" y="0"/>
            <a:ext cx="9201150" cy="6929438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Shape 558"/>
          <p:cNvSpPr/>
          <p:nvPr/>
        </p:nvSpPr>
        <p:spPr>
          <a:xfrm>
            <a:off x="1285875" y="1214438"/>
            <a:ext cx="3143250" cy="4154487"/>
          </a:xfrm>
          <a:prstGeom prst="rect">
            <a:avLst/>
          </a:prstGeom>
          <a:solidFill>
            <a:srgbClr val="19A20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der Schiedsrichter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ein Tor schießen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eine Mannschaft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die gelbe Karte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der Stürmer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der Ball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der Verteidiger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das Tor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der Mittelfeldspieler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das Stadion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der Torwart</a:t>
            </a:r>
            <a:endParaRPr/>
          </a:p>
        </p:txBody>
      </p:sp>
      <p:sp>
        <p:nvSpPr>
          <p:cNvPr id="559" name="Shape 559"/>
          <p:cNvSpPr/>
          <p:nvPr/>
        </p:nvSpPr>
        <p:spPr>
          <a:xfrm>
            <a:off x="4714875" y="1214438"/>
            <a:ext cx="2643188" cy="4154487"/>
          </a:xfrm>
          <a:prstGeom prst="rect">
            <a:avLst/>
          </a:prstGeom>
          <a:solidFill>
            <a:srgbClr val="19A20E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defender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stadium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ball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goalkeeper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yellow card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team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referee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midfielder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striker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to score a goal</a:t>
            </a:r>
            <a:endParaRPr/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GB" sz="2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goal</a:t>
            </a:r>
            <a:endParaRPr/>
          </a:p>
        </p:txBody>
      </p:sp>
      <p:sp>
        <p:nvSpPr>
          <p:cNvPr id="560" name="Shape 560"/>
          <p:cNvSpPr txBox="1"/>
          <p:nvPr/>
        </p:nvSpPr>
        <p:spPr>
          <a:xfrm>
            <a:off x="285750" y="0"/>
            <a:ext cx="7572375" cy="769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Was passt zusammen?????</a:t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Shape 56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Steckbrief</a:t>
            </a:r>
            <a:endParaRPr/>
          </a:p>
        </p:txBody>
      </p:sp>
      <p:sp>
        <p:nvSpPr>
          <p:cNvPr id="566" name="Shape 566"/>
          <p:cNvSpPr txBox="1"/>
          <p:nvPr>
            <p:ph idx="1" type="body"/>
          </p:nvPr>
        </p:nvSpPr>
        <p:spPr>
          <a:xfrm>
            <a:off x="457200" y="1556792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you pick out the relevant information from Toni Kroos’s profile and from what you already know?</a:t>
            </a:r>
            <a:endParaRPr/>
          </a:p>
          <a:p>
            <a:pPr indent="0" lvl="0" marL="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https://www.thefamouspeople.com/profiles/toni-kroos-14575.php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Vorname:				Familienstand:</a:t>
            </a:r>
            <a:endParaRPr/>
          </a:p>
          <a:p>
            <a:pPr indent="0" lvl="0" marL="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Familienname:			Familie:</a:t>
            </a:r>
            <a:endParaRPr/>
          </a:p>
          <a:p>
            <a:pPr indent="0" lvl="0" marL="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Geburtsdatum:			Hobbys:</a:t>
            </a:r>
            <a:endParaRPr/>
          </a:p>
          <a:p>
            <a:pPr indent="0" lvl="0" marL="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Geburtsort:				Spielt für:</a:t>
            </a:r>
            <a:endParaRPr/>
          </a:p>
          <a:p>
            <a:pPr indent="0" lvl="0" marL="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GB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Größe:				Gewicht:</a:t>
            </a:r>
            <a:endParaRPr/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Shape 57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up your own mini profile of a footballer.</a:t>
            </a:r>
            <a:endParaRPr/>
          </a:p>
        </p:txBody>
      </p:sp>
      <p:sp>
        <p:nvSpPr>
          <p:cNvPr id="572" name="Shape 57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name, citizenship, country,  position and any other info you can remember</a:t>
            </a:r>
            <a:endParaRPr/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 txBox="1"/>
          <p:nvPr/>
        </p:nvSpPr>
        <p:spPr>
          <a:xfrm>
            <a:off x="323850" y="288925"/>
            <a:ext cx="82867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Projekt 1</a:t>
            </a:r>
            <a:endParaRPr/>
          </a:p>
        </p:txBody>
      </p:sp>
      <p:sp>
        <p:nvSpPr>
          <p:cNvPr id="579" name="Shape 579"/>
          <p:cNvSpPr txBox="1"/>
          <p:nvPr>
            <p:ph type="title"/>
          </p:nvPr>
        </p:nvSpPr>
        <p:spPr>
          <a:xfrm>
            <a:off x="3143250" y="2357438"/>
            <a:ext cx="5572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Beschreib einen Fußballspieler</a:t>
            </a:r>
            <a:endParaRPr b="0" i="0" sz="4400" u="sng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Shape 580"/>
          <p:cNvSpPr txBox="1"/>
          <p:nvPr/>
        </p:nvSpPr>
        <p:spPr>
          <a:xfrm>
            <a:off x="2857500" y="4100513"/>
            <a:ext cx="5572125" cy="22082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will be given a famous footballer, whom you will have to research and do a player profile on.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1" name="Shape 581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346075" y="2781300"/>
            <a:ext cx="2270125" cy="3017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Shape 586"/>
          <p:cNvSpPr txBox="1"/>
          <p:nvPr>
            <p:ph type="title"/>
          </p:nvPr>
        </p:nvSpPr>
        <p:spPr>
          <a:xfrm>
            <a:off x="3143250" y="2357438"/>
            <a:ext cx="5572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Ein Landprofil</a:t>
            </a:r>
            <a:endParaRPr b="0" i="0" sz="4400" u="sng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7" name="Shape 587"/>
          <p:cNvSpPr txBox="1"/>
          <p:nvPr>
            <p:ph idx="1" type="body"/>
          </p:nvPr>
        </p:nvSpPr>
        <p:spPr>
          <a:xfrm>
            <a:off x="2857500" y="4100513"/>
            <a:ext cx="5572125" cy="1614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GB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will be given a country that you will have to prepare a presentation on.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Shape 588"/>
          <p:cNvSpPr txBox="1"/>
          <p:nvPr/>
        </p:nvSpPr>
        <p:spPr>
          <a:xfrm>
            <a:off x="357188" y="428625"/>
            <a:ext cx="82867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Projekt 2</a:t>
            </a:r>
            <a:endParaRPr/>
          </a:p>
        </p:txBody>
      </p:sp>
      <p:pic>
        <p:nvPicPr>
          <p:cNvPr id="589" name="Shape 589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357188" y="2652713"/>
            <a:ext cx="2303462" cy="306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Shape 594"/>
          <p:cNvSpPr txBox="1"/>
          <p:nvPr>
            <p:ph type="title"/>
          </p:nvPr>
        </p:nvSpPr>
        <p:spPr>
          <a:xfrm>
            <a:off x="3143250" y="2357438"/>
            <a:ext cx="5572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Fußballvokabeln	</a:t>
            </a:r>
            <a:endParaRPr b="0" i="0" sz="4400" u="sng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5" name="Shape 595"/>
          <p:cNvSpPr txBox="1"/>
          <p:nvPr>
            <p:ph idx="1" type="body"/>
          </p:nvPr>
        </p:nvSpPr>
        <p:spPr>
          <a:xfrm>
            <a:off x="2857500" y="3714750"/>
            <a:ext cx="5572125" cy="16144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GB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One of the German players has forgotten loads of key German football vocabulary.  You need to create a guide to help him remember in time for the world cup!!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Shape 596"/>
          <p:cNvSpPr txBox="1"/>
          <p:nvPr/>
        </p:nvSpPr>
        <p:spPr>
          <a:xfrm>
            <a:off x="357188" y="428625"/>
            <a:ext cx="82867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Projekt 3</a:t>
            </a:r>
            <a:endParaRPr/>
          </a:p>
        </p:txBody>
      </p:sp>
      <p:pic>
        <p:nvPicPr>
          <p:cNvPr id="597" name="Shape 597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357188" y="2652713"/>
            <a:ext cx="2303462" cy="306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Shape 602"/>
          <p:cNvSpPr txBox="1"/>
          <p:nvPr>
            <p:ph type="title"/>
          </p:nvPr>
        </p:nvSpPr>
        <p:spPr>
          <a:xfrm>
            <a:off x="3143250" y="2357438"/>
            <a:ext cx="5572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Wie fahre ich nach????</a:t>
            </a:r>
            <a:endParaRPr b="0" i="0" sz="4400" u="sng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3" name="Shape 603"/>
          <p:cNvSpPr txBox="1"/>
          <p:nvPr>
            <p:ph idx="1" type="body"/>
          </p:nvPr>
        </p:nvSpPr>
        <p:spPr>
          <a:xfrm>
            <a:off x="2857500" y="3714750"/>
            <a:ext cx="5572125" cy="16144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GB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Forgetful Zabivaka has totally forgotten how to get to Russia.  You need to design a poster showing many possibilities of getting there!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Shape 604"/>
          <p:cNvSpPr txBox="1"/>
          <p:nvPr/>
        </p:nvSpPr>
        <p:spPr>
          <a:xfrm>
            <a:off x="357188" y="428625"/>
            <a:ext cx="82867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Projekt 4</a:t>
            </a:r>
            <a:endParaRPr/>
          </a:p>
        </p:txBody>
      </p:sp>
      <p:pic>
        <p:nvPicPr>
          <p:cNvPr id="605" name="Shape 605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357188" y="2652713"/>
            <a:ext cx="2303462" cy="306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 txBox="1"/>
          <p:nvPr>
            <p:ph type="title"/>
          </p:nvPr>
        </p:nvSpPr>
        <p:spPr>
          <a:xfrm>
            <a:off x="3143250" y="2357438"/>
            <a:ext cx="5572125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Eine Postkarte</a:t>
            </a:r>
            <a:endParaRPr b="0" i="0" sz="4400" u="sng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2" name="Shape 612"/>
          <p:cNvSpPr txBox="1"/>
          <p:nvPr>
            <p:ph idx="1" type="body"/>
          </p:nvPr>
        </p:nvSpPr>
        <p:spPr>
          <a:xfrm>
            <a:off x="2857500" y="3714750"/>
            <a:ext cx="5572125" cy="16144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GB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Write a post card from Russia letting everyone back home what you are up to!  Make it lively, colourful and creative!!!!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Shape 613"/>
          <p:cNvSpPr txBox="1"/>
          <p:nvPr/>
        </p:nvSpPr>
        <p:spPr>
          <a:xfrm>
            <a:off x="357188" y="428625"/>
            <a:ext cx="828675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Projekt 5</a:t>
            </a:r>
            <a:endParaRPr/>
          </a:p>
        </p:txBody>
      </p:sp>
      <p:pic>
        <p:nvPicPr>
          <p:cNvPr id="614" name="Shape 614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357188" y="2652713"/>
            <a:ext cx="2303462" cy="306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Shape 1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2388" y="260350"/>
            <a:ext cx="3983037" cy="2659063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Shape 138"/>
          <p:cNvSpPr/>
          <p:nvPr/>
        </p:nvSpPr>
        <p:spPr>
          <a:xfrm>
            <a:off x="3008313" y="2919413"/>
            <a:ext cx="3151187" cy="214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-GB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https://pixabay.com/en/flag-of-the-russian-federation-38922/</a:t>
            </a: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3132138" y="6381750"/>
            <a:ext cx="4572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0" i="0" lang="en-GB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https://commons.wikimedia.org/wiki/File:Rus-IvoryCoast_(13).jpg</a:t>
            </a:r>
            <a:endParaRPr/>
          </a:p>
        </p:txBody>
      </p:sp>
      <p:pic>
        <p:nvPicPr>
          <p:cNvPr id="140" name="Shape 1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22550" y="3494088"/>
            <a:ext cx="3952875" cy="2640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Hier sind meine Freunde!!</a:t>
            </a: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4500563" y="3671888"/>
            <a:ext cx="3429000" cy="2786062"/>
          </a:xfrm>
          <a:prstGeom prst="wedgeEllipseCallout">
            <a:avLst>
              <a:gd fmla="val -110649" name="adj1"/>
              <a:gd fmla="val -11651" name="adj2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sp>
        <p:nvSpPr>
          <p:cNvPr id="148" name="Shape 148"/>
          <p:cNvSpPr txBox="1"/>
          <p:nvPr/>
        </p:nvSpPr>
        <p:spPr>
          <a:xfrm>
            <a:off x="4500563" y="3829050"/>
            <a:ext cx="3276600" cy="2555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Woher kommen meine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Freunde?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Schreib die Antworten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in deinem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Arbeitsbuch.</a:t>
            </a:r>
            <a:endParaRPr b="1" i="0" sz="2000" u="none" cap="none" strike="noStrike">
              <a:solidFill>
                <a:schemeClr val="accent2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accent2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pic>
        <p:nvPicPr>
          <p:cNvPr id="149" name="Shape 1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850" y="1182688"/>
            <a:ext cx="1700213" cy="233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Shape 1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6463" y="1182688"/>
            <a:ext cx="1752600" cy="233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Shape 151"/>
          <p:cNvPicPr preferRelativeResize="0"/>
          <p:nvPr/>
        </p:nvPicPr>
        <p:blipFill rotWithShape="1">
          <a:blip r:embed="rId5">
            <a:alphaModFix/>
          </a:blip>
          <a:srcRect b="0" l="52940" r="4903" t="0"/>
          <a:stretch/>
        </p:blipFill>
        <p:spPr>
          <a:xfrm>
            <a:off x="458788" y="3868738"/>
            <a:ext cx="2112962" cy="28082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m Cahill celebrates a goal for the Socceroos" id="152" name="Shape 152"/>
          <p:cNvPicPr preferRelativeResize="0"/>
          <p:nvPr/>
        </p:nvPicPr>
        <p:blipFill rotWithShape="1">
          <a:blip r:embed="rId6">
            <a:alphaModFix/>
          </a:blip>
          <a:srcRect b="0" l="23852" r="20560" t="0"/>
          <a:stretch/>
        </p:blipFill>
        <p:spPr>
          <a:xfrm>
            <a:off x="2397125" y="1182688"/>
            <a:ext cx="1946275" cy="2336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3.bp.blogspot.com/-8tGRrYj8WRQ/VtcdpPaig4I/AAAAAAABBXw/pf6LL3uI6xA/s400/2015%2BACEO%2BSoza%2B-%2BCristiano%2BRonaldo%2B-%2Bof%2B5a.jpg" id="153" name="Shape 15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732588" y="1192213"/>
            <a:ext cx="1716087" cy="232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4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Woher kommen meine Freunde?</a:t>
            </a:r>
            <a:br>
              <a:rPr b="0" i="0" lang="en-GB" sz="36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</a:br>
            <a:endParaRPr b="0" i="0" sz="44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569913" y="1325563"/>
            <a:ext cx="8116887" cy="5324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Australien, Argentinien, Deutschland oder Portugal?		</a:t>
            </a:r>
            <a:endParaRPr b="0" i="0" sz="1200" u="none" cap="none" strike="noStrike">
              <a:solidFill>
                <a:srgbClr val="FF0000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Schreib die Sätze auf.	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			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	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Mesut Özil kommt aus __________________________________________.</a:t>
            </a:r>
            <a:endParaRPr b="0" i="0" sz="16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Tim Cahill______________________________________________________.</a:t>
            </a:r>
            <a:endParaRPr b="0" i="0" sz="16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Lionel Messi ____________________________________________________.</a:t>
            </a:r>
            <a:endParaRPr b="0" i="0" sz="16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Cristiano Ronaldo_______________________________________________.</a:t>
            </a:r>
            <a:endParaRPr b="0" i="0" sz="2800" u="none" cap="none" strike="noStrike">
              <a:solidFill>
                <a:schemeClr val="dk1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650" y="2336800"/>
            <a:ext cx="1309688" cy="18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03788" y="2278063"/>
            <a:ext cx="1393825" cy="18589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3.bp.blogspot.com/-8tGRrYj8WRQ/VtcdpPaig4I/AAAAAAABBXw/pf6LL3uI6xA/s400/2015%2BACEO%2BSoza%2B-%2BCristiano%2BRonaldo%2B-%2Bof%2B5a.jpg" id="163" name="Shape 16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45313" y="2265363"/>
            <a:ext cx="1381125" cy="18716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m Cahill celebrates a goal for the Socceroos" id="164" name="Shape 164"/>
          <p:cNvPicPr preferRelativeResize="0"/>
          <p:nvPr/>
        </p:nvPicPr>
        <p:blipFill rotWithShape="1">
          <a:blip r:embed="rId6">
            <a:alphaModFix/>
          </a:blip>
          <a:srcRect b="0" l="23852" r="20560" t="0"/>
          <a:stretch/>
        </p:blipFill>
        <p:spPr>
          <a:xfrm>
            <a:off x="2801938" y="2336800"/>
            <a:ext cx="1514475" cy="1817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/>
        </p:nvSpPr>
        <p:spPr>
          <a:xfrm>
            <a:off x="0" y="4108450"/>
            <a:ext cx="3786188" cy="193833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rgbClr val="000000"/>
                </a:solidFill>
                <a:latin typeface="Overlock"/>
                <a:ea typeface="Overlock"/>
                <a:cs typeface="Overlock"/>
                <a:sym typeface="Overlock"/>
              </a:rPr>
              <a:t>Er heißt Tim Cahill und er spielt bei Milwall.  Tim spielt gern Fussball.  Er kommt aus Sydney aber er wohnt in London.</a:t>
            </a:r>
            <a:endParaRPr b="0" i="0" sz="2400" u="none" cap="none" strike="noStrike">
              <a:solidFill>
                <a:srgbClr val="000000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sp>
        <p:nvSpPr>
          <p:cNvPr id="171" name="Shape 171"/>
          <p:cNvSpPr/>
          <p:nvPr/>
        </p:nvSpPr>
        <p:spPr>
          <a:xfrm>
            <a:off x="2944813" y="20638"/>
            <a:ext cx="3429000" cy="3286125"/>
          </a:xfrm>
          <a:prstGeom prst="wedgeEllipseCallout">
            <a:avLst>
              <a:gd fmla="val 38680" name="adj1"/>
              <a:gd fmla="val 87496" name="adj2"/>
            </a:avLst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rgbClr val="000000"/>
                </a:solidFill>
                <a:latin typeface="Overlock"/>
                <a:ea typeface="Overlock"/>
                <a:cs typeface="Overlock"/>
                <a:sym typeface="Overlock"/>
              </a:rPr>
              <a:t>In deinem Arbeitsbuch, schreib ein Profil von Messi, </a:t>
            </a:r>
            <a:r>
              <a:rPr b="0" i="0" lang="en-GB" sz="2400" u="none" cap="none" strike="noStrike">
                <a:solidFill>
                  <a:schemeClr val="dk1"/>
                </a:solidFill>
                <a:latin typeface="Overlock"/>
                <a:ea typeface="Overlock"/>
                <a:cs typeface="Overlock"/>
                <a:sym typeface="Overlock"/>
              </a:rPr>
              <a:t>Ö</a:t>
            </a:r>
            <a:r>
              <a:rPr b="0" i="0" lang="en-GB" sz="2400" u="none" cap="none" strike="noStrike">
                <a:solidFill>
                  <a:srgbClr val="000000"/>
                </a:solidFill>
                <a:latin typeface="Overlock"/>
                <a:ea typeface="Overlock"/>
                <a:cs typeface="Overlock"/>
                <a:sym typeface="Overlock"/>
              </a:rPr>
              <a:t>zil und Cristiano!!!</a:t>
            </a:r>
            <a:endParaRPr/>
          </a:p>
        </p:txBody>
      </p:sp>
      <p:pic>
        <p:nvPicPr>
          <p:cNvPr id="172" name="Shape 172"/>
          <p:cNvPicPr preferRelativeResize="0"/>
          <p:nvPr/>
        </p:nvPicPr>
        <p:blipFill rotWithShape="1">
          <a:blip r:embed="rId3">
            <a:alphaModFix/>
          </a:blip>
          <a:srcRect b="0" l="52940" r="4903" t="0"/>
          <a:stretch/>
        </p:blipFill>
        <p:spPr>
          <a:xfrm>
            <a:off x="6227763" y="3335338"/>
            <a:ext cx="2112962" cy="28082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im Cahill celebrates a goal for the Socceroos" id="173" name="Shape 173"/>
          <p:cNvPicPr preferRelativeResize="0"/>
          <p:nvPr/>
        </p:nvPicPr>
        <p:blipFill rotWithShape="1">
          <a:blip r:embed="rId4">
            <a:alphaModFix/>
          </a:blip>
          <a:srcRect b="0" l="23852" r="20560" t="0"/>
          <a:stretch/>
        </p:blipFill>
        <p:spPr>
          <a:xfrm>
            <a:off x="539750" y="404813"/>
            <a:ext cx="1944688" cy="233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7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